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y="5143500" cx="9144000"/>
  <p:notesSz cx="6858000" cy="9144000"/>
  <p:embeddedFontLst>
    <p:embeddedFont>
      <p:font typeface="Roboto Mono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A7D9D2-F7ED-4F02-ABC7-D61DE4D22928}">
  <a:tblStyle styleId="{E6A7D9D2-F7ED-4F02-ABC7-D61DE4D2292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7C1F515A-D054-4345-98A0-78A2EFCB77D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77AA47DC-C203-4858-BBA6-A5F942579429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obotoMono-bold.fntdata"/><Relationship Id="rId83" Type="http://schemas.openxmlformats.org/officeDocument/2006/relationships/font" Target="fonts/RobotoMono-regular.fntdata"/><Relationship Id="rId42" Type="http://schemas.openxmlformats.org/officeDocument/2006/relationships/slide" Target="slides/slide36.xml"/><Relationship Id="rId86" Type="http://schemas.openxmlformats.org/officeDocument/2006/relationships/font" Target="fonts/RobotoMono-boldItalic.fntdata"/><Relationship Id="rId41" Type="http://schemas.openxmlformats.org/officeDocument/2006/relationships/slide" Target="slides/slide35.xml"/><Relationship Id="rId85" Type="http://schemas.openxmlformats.org/officeDocument/2006/relationships/font" Target="fonts/RobotoMono-italic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4" name="Google Shape;504;p6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aa0d8ef3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aa0d8ef3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aa0d8ef31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aa0d8ef31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aa0d8ef31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aa0d8ef31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aa0d8ef31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aa0d8ef31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aa0d8ef31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aa0d8ef31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3" name="Google Shape;553;p6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8" name="Google Shape;568;p6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3" name="Google Shape;583;p6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1" name="Google Shape;601;p7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6" name="Google Shape;616;p7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Relationship Id="rId4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localhost:8080/api/seller/orders/m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Relationship Id="rId4" Type="http://schemas.openxmlformats.org/officeDocument/2006/relationships/image" Target="../media/image6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Relationship Id="rId5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4.png"/><Relationship Id="rId4" Type="http://schemas.openxmlformats.org/officeDocument/2006/relationships/image" Target="../media/image5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6.png"/><Relationship Id="rId4" Type="http://schemas.openxmlformats.org/officeDocument/2006/relationships/image" Target="../media/image4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專案名稱: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全端電商平台</a:t>
            </a:r>
            <a:endParaRPr/>
          </a:p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成員: Eric, Vincent, Stone, Barry, Alex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0" y="0"/>
            <a:ext cx="318687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 sz="2800"/>
              <a:t>商城首頁</a:t>
            </a:r>
            <a:endParaRPr b="1" sz="3800"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174903" y="57270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登入成功後進入”商城首頁”瀏覽或篩選上架商品</a:t>
            </a:r>
            <a:endParaRPr>
              <a:solidFill>
                <a:schemeClr val="dk1"/>
              </a:solidFill>
            </a:endParaRPr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" name="Google Shape;121;p23"/>
          <p:cNvSpPr txBox="1"/>
          <p:nvPr>
            <p:ph idx="2" type="body"/>
          </p:nvPr>
        </p:nvSpPr>
        <p:spPr>
          <a:xfrm>
            <a:off x="4730420" y="57270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商品詳情頁查看庫存與真實顧客評價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選擇數量，按下[加入購物車]，就可以將商品放入購物車了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080" y="1152475"/>
            <a:ext cx="3583545" cy="2734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0074" y="1457775"/>
            <a:ext cx="3020592" cy="326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119544" y="16016"/>
            <a:ext cx="181527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管理購物車</a:t>
            </a:r>
            <a:endParaRPr b="1"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119544" y="588716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點選「購物車」進入購物車畫面</a:t>
            </a:r>
            <a:endParaRPr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檢視已經加入的商品清單</a:t>
            </a:r>
            <a:endParaRPr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可以刪除購物車中的商品</a:t>
            </a:r>
            <a:endParaRPr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顯示錢包餘額跟總金額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1337" y="1350793"/>
            <a:ext cx="5682297" cy="335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0" y="54086"/>
            <a:ext cx="104002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結帳</a:t>
            </a:r>
            <a:endParaRPr b="1"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195943" y="652826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點選[錢包結帳]按鈕後，會從錢包餘額中扣款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餘額不足或是點選[儲值]，則會跳出儲值視窗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" name="Google Shape;137;p25"/>
          <p:cNvSpPr txBox="1"/>
          <p:nvPr>
            <p:ph idx="2" type="body"/>
          </p:nvPr>
        </p:nvSpPr>
        <p:spPr>
          <a:xfrm>
            <a:off x="4633617" y="652826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點選[綠界支付]按鈕後，會前往綠界網站進行交易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489" y="1502237"/>
            <a:ext cx="3351764" cy="2362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5157" y="1307252"/>
            <a:ext cx="3656820" cy="3120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126169" y="173356"/>
            <a:ext cx="151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建立訂單</a:t>
            </a:r>
            <a:endParaRPr b="1"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2146" y="973571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結帳完成後建立訂單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6" name="Google Shape;146;p26"/>
          <p:cNvSpPr txBox="1"/>
          <p:nvPr>
            <p:ph idx="2" type="body"/>
          </p:nvPr>
        </p:nvSpPr>
        <p:spPr>
          <a:xfrm>
            <a:off x="4010764" y="902478"/>
            <a:ext cx="505543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資料庫新增交易紀錄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3328" y="1571467"/>
            <a:ext cx="4151137" cy="1914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146" y="1701186"/>
            <a:ext cx="3833073" cy="119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73161" y="93842"/>
            <a:ext cx="164962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商品評價</a:t>
            </a:r>
            <a:endParaRPr b="1"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368383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對已完成的訂單項目撰寫評價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確保是已經交易過的使用者才能評價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7896" y="1305339"/>
            <a:ext cx="3467585" cy="283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151820" y="113721"/>
            <a:ext cx="215983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查詢歷史訂單</a:t>
            </a:r>
            <a:endParaRPr b="1"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801293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點選「我的訂單」會列出使用者的歷史訂單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 txBox="1"/>
          <p:nvPr>
            <p:ph idx="2" type="body"/>
          </p:nvPr>
        </p:nvSpPr>
        <p:spPr>
          <a:xfrm>
            <a:off x="4735192" y="801293"/>
            <a:ext cx="4194313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點擊訂單旁的「查看詳情」按鈕，可以展開該筆訂單內的所有商品內容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321" y="1708172"/>
            <a:ext cx="3756657" cy="2509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5193" y="1801425"/>
            <a:ext cx="4194313" cy="2936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0" y="0"/>
            <a:ext cx="1464091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賣家商店</a:t>
            </a:r>
            <a:endParaRPr b="1"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1262680" y="572700"/>
            <a:ext cx="1604059" cy="5636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上架商品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898" y="1259194"/>
            <a:ext cx="3755624" cy="375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3241" y="1259194"/>
            <a:ext cx="2648736" cy="369696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5157424" y="572700"/>
            <a:ext cx="3160370" cy="5636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點選商品進行修改或下架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0" y="0"/>
            <a:ext cx="1570109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帳戶管理</a:t>
            </a:r>
            <a:endParaRPr b="1"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699" y="1152475"/>
            <a:ext cx="3710335" cy="22135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設定提款銀行帳戶（支援格式驗證）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檢視銷售收入餘額並申請提款 (withdraw)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0" name="Google Shape;18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3856" y="238539"/>
            <a:ext cx="4950156" cy="4316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0" y="0"/>
            <a:ext cx="2179709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賣家訂單紀錄</a:t>
            </a:r>
            <a:endParaRPr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1" y="1152475"/>
            <a:ext cx="3639512" cy="14648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檢視所有收到的訂單與對應買家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7" name="Google Shape;18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9513" y="645338"/>
            <a:ext cx="4782244" cy="4246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0" y="0"/>
            <a:ext cx="154360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評價紀錄</a:t>
            </a:r>
            <a:endParaRPr b="1"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437596" y="880806"/>
            <a:ext cx="3200126" cy="5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查看商品收到的評價內容</a:t>
            </a:r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262" y="231476"/>
            <a:ext cx="4684642" cy="4644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大綱</a:t>
            </a:r>
            <a:endParaRPr b="1"/>
          </a:p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1.專案介紹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2.使用案例（Use Case）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3.系統功能說明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4.資料庫模型圖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5.前端程式架構說明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6.後端程式架構說明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0" y="0"/>
            <a:ext cx="213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資料庫模型圖</a:t>
            </a:r>
            <a:endParaRPr b="1"/>
          </a:p>
        </p:txBody>
      </p:sp>
      <p:pic>
        <p:nvPicPr>
          <p:cNvPr id="200" name="Google Shape;20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0650" y="0"/>
            <a:ext cx="50846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3131"/>
              <a:buNone/>
            </a:pPr>
            <a:r>
              <a:rPr lang="en"/>
              <a:t>資料庫模型圖說明 </a:t>
            </a:r>
            <a:r>
              <a:rPr lang="en" sz="2750"/>
              <a:t>- </a:t>
            </a:r>
            <a:r>
              <a:rPr lang="en" sz="2750">
                <a:highlight>
                  <a:schemeClr val="lt1"/>
                </a:highlight>
              </a:rPr>
              <a:t>使用者 &amp; 認證 (User &amp; Auth)</a:t>
            </a:r>
            <a:endParaRPr sz="275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users: 核心使用者表。role 欄位區分 ‘BUYER’ / ‘SELLER’ / ‘ADMIN’，	admin_code 欄位專門用於管理員登入。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password_reset_tokens: 存放忘記密碼的一次性 Token，設定有效期限，	關聯 user_id。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>
                <a:highlight>
                  <a:schemeClr val="lt1"/>
                </a:highlight>
              </a:rPr>
              <a:t>商品 &amp; 分類 (Product &amp; Catalog)</a:t>
            </a:r>
            <a:endParaRPr sz="2500">
              <a:highlight>
                <a:schemeClr val="lt1"/>
              </a:highlight>
            </a:endParaRPr>
          </a:p>
        </p:txBody>
      </p:sp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categories: 商品分類表 parent_category_id 欄位（關聯自己）用於實現樹	狀分類結構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products: 商品主表 關聯 seller_id (賣家) 和 category_id (分類)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product_ratings: 商品評價表  它不直接關聯 products，而是關聯 	order_item_id 以確保只有已購買的買家才能評價。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en" sz="2750">
                <a:highlight>
                  <a:schemeClr val="lt1"/>
                </a:highlight>
              </a:rPr>
              <a:t>購物車 &amp; 訂單 (Cart &amp; Order)</a:t>
            </a:r>
            <a:endParaRPr sz="275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orders: 訂單主表 包含 buyer_id 和 seller_id 用於實現「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</a:rPr>
              <a:t>多賣家拆單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」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order_items: 訂單項目表 這是訂單成立時的「商品快照」 儲存了當時的 price_per_unit (單價快照) 確保歷史價格不會變動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carts: 購物車主表 每個買家 (user_id) 擁有一個購物車 (一對一)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cart_items: 購物車項目表 存放當前在購物車中的商品 (product_id) 和數量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200">
              <a:solidFill>
                <a:srgbClr val="F0F6FC"/>
              </a:solidFill>
              <a:highlight>
                <a:srgbClr val="0D1117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SzPct val="124444"/>
              <a:buNone/>
            </a:pPr>
            <a:r>
              <a:rPr lang="en" sz="2500">
                <a:highlight>
                  <a:schemeClr val="lt1"/>
                </a:highlight>
              </a:rPr>
              <a:t>金流 &amp; 帳戶 (Wallet &amp; Finance)</a:t>
            </a:r>
            <a:endParaRPr sz="2500">
              <a:highlight>
                <a:schemeClr val="lt1"/>
              </a:highlight>
            </a:endParaRPr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53009" y="1152475"/>
            <a:ext cx="9090991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wallets: 電子錢包 每個 user_id (無論買家或賣家) 都有一個錢包 (一對一) 	用於儲存 balance (餘額)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wallet_transactions: 錢包交易紀錄 wallets 的流水帳 記錄 TOPUP 	PAYMENT (支付)  WITHDRAWAL (提款) 等所有變動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bank_accounts: 賣家銀行帳戶 user_id (賣家) 用於提款的銀行資料 (一對一)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152674" y="186608"/>
            <a:ext cx="1961048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前端程式</a:t>
            </a:r>
            <a:endParaRPr b="1"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1. 登入功能：驗證用戶輸入的帳號密碼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商品資料展示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加入購物車功能：點擊產品按鈕後，將商品加入購物車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4. 送出訂單功能：計算總金額並送出訂單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5. 買家儲值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6. 買家評論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7. 後台報表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0" y="0"/>
            <a:ext cx="285557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API 呼叫流程整理</a:t>
            </a:r>
            <a:endParaRPr/>
          </a:p>
        </p:txBody>
      </p:sp>
      <p:graphicFrame>
        <p:nvGraphicFramePr>
          <p:cNvPr id="236" name="Google Shape;236;p39"/>
          <p:cNvGraphicFramePr/>
          <p:nvPr/>
        </p:nvGraphicFramePr>
        <p:xfrm>
          <a:off x="2749516" y="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0D1117"/>
                </a:solidFill>
                <a:tableStyleId>{E6A7D9D2-F7ED-4F02-ABC7-D61DE4D22928}</a:tableStyleId>
              </a:tblPr>
              <a:tblGrid>
                <a:gridCol w="1863875"/>
                <a:gridCol w="1937750"/>
                <a:gridCol w="2371400"/>
              </a:tblGrid>
              <a:tr h="22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路徑</a:t>
                      </a:r>
                      <a:endParaRPr b="1" sz="1200" u="none" cap="none" strike="noStrike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控制器</a:t>
                      </a:r>
                      <a:endParaRPr b="1" sz="1200" u="none" cap="none" strike="noStrike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目的</a:t>
                      </a:r>
                      <a:endParaRPr b="1" sz="1200" u="none" cap="none" strike="noStrike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/api/auth/**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AuthController</a:t>
                      </a:r>
                      <a:endParaRPr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處理登入、註冊、驗證碼與 Token 發放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/api/public/**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PublicProductController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公開的商品檢索與評價查詢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/api/profile/me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ProfileController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(需登入) 個人資料管理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/api/wallet/**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WalletController</a:t>
                      </a:r>
                      <a:endParaRPr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(需登入) 錢包餘額查詢、儲值與提款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/api/cart/**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CartController</a:t>
                      </a:r>
                      <a:endParaRPr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(買家) 購物車 CRUD 操作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/api/orders/**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OrderController</a:t>
                      </a:r>
                      <a:endParaRPr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(買家) 結帳、拆單邏輯與訂單查詢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/api/ratings/**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RatingController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(買家) 新增與更新評價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/api/products/**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ProductController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(賣家)上架/修改/刪除商品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/api/seller/account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BankAccountController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（賣家） 收款帳戶管理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/api/seller/orders/**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SellerOrderController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（賣家） 查詢收到的訂單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/api/seller/ratings/**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SellerRatingController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（賣家） 查詢收到的評價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/api/admin/**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AdminReportController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(管理員) 報表數據與會員管理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/createOrder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ECPayController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建立綠界金流訂單 (轉導至付款頁面)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/notify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NotifyController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lt1"/>
                          </a:solidFill>
                        </a:rPr>
                        <a:t>接收綠界伺服器付款結果回調 (Webhook)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D444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68813" y="0"/>
            <a:ext cx="2802976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前端畫面區塊程式</a:t>
            </a:r>
            <a:endParaRPr b="1"/>
          </a:p>
        </p:txBody>
      </p:sp>
      <p:graphicFrame>
        <p:nvGraphicFramePr>
          <p:cNvPr id="242" name="Google Shape;242;p40"/>
          <p:cNvGraphicFramePr/>
          <p:nvPr/>
        </p:nvGraphicFramePr>
        <p:xfrm>
          <a:off x="172308" y="5643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{7C1F515A-D054-4345-98A0-78A2EFCB77DA}</a:tableStyleId>
              </a:tblPr>
              <a:tblGrid>
                <a:gridCol w="2021675"/>
                <a:gridCol w="6707975"/>
              </a:tblGrid>
              <a:tr h="408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" sz="2800" u="none" cap="none" strike="noStrike"/>
                        <a:t>區塊名稱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" sz="2800" u="none" cap="none" strike="noStrike"/>
                        <a:t>說明</a:t>
                      </a:r>
                      <a:endParaRPr sz="2800" u="none" cap="none" strike="noStrike"/>
                    </a:p>
                  </a:txBody>
                  <a:tcPr marT="91425" marB="91425" marR="91425" marL="91425"/>
                </a:tc>
              </a:tr>
              <a:tr h="497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 u="none" cap="none" strike="noStrike"/>
                        <a:t>認證區塊 (#auth)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 u="none" cap="none" strike="noStrike"/>
                        <a:t>使用者選擇角色 (Buyer/Seller/Admin)，輸入帳密登入或填寫資料註冊。呼叫 /api/auth/login 取得 JWT Token，或 /api/auth/register/** 進行註冊 (含 Email 驗證碼)。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97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 u="none" cap="none" strike="noStrike"/>
                        <a:t>產品列表 (#products)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 u="none" cap="none" strike="noStrike"/>
                        <a:t>顯示所有上架商品，支援關鍵字篩選。載入 /api/public/products 資料，點擊可查看詳情或加入購物車 (POST /api/cart/items)。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97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 u="none" cap="none" strike="noStrike"/>
                        <a:t>產品詳情 (#product-detail)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 u="none" cap="none" strike="noStrike"/>
                        <a:t>顯示單一商品詳細資訊、庫存量。載入 /api/public/products/{productId}，並拉取該商品的評價列表 /api/public/products/{productId}/ratings。</a:t>
                      </a:r>
                      <a:endParaRPr b="0" sz="1100" u="none" cap="none" strike="noStrike"/>
                    </a:p>
                  </a:txBody>
                  <a:tcPr marT="45725" marB="45725" marR="91450" marL="91450" anchor="ctr"/>
                </a:tc>
              </a:tr>
              <a:tr h="497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 u="none" cap="none" strike="noStrike"/>
                        <a:t>購物車 (#cart)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 u="none" cap="none" strike="noStrike"/>
                        <a:t>顯示目前購物車內的商品與總金額。可修改數量 (PUT)、刪除商品 (DELETE) 或執行結帳 (POST /api/orders/checkout)。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54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 u="none" cap="none" strike="noStrike"/>
                        <a:t>電子錢包 (#wallet)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 u="none" cap="none" strike="noStrike"/>
                        <a:t>(位於購物車頁面) 顯示使用者當前餘額。呼叫GET /api/wallet查詢，或執行模擬儲值 /api/wallet/topup。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54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 u="none" cap="none" strike="noStrike"/>
                        <a:t>買家訂單 (#buyer-orders)</a:t>
                      </a:r>
                      <a:endParaRPr b="0" sz="11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 u="none" cap="none" strike="noStrike"/>
                        <a:t>顯示買家所有的歷史訂單。載入 /api/orders/me，點擊可進入訂單詳情頁查看商品快照。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54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 u="none" cap="none" strike="noStrike"/>
                        <a:t>評價輸入 (#rating-form)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 u="none" cap="none" strike="noStrike"/>
                        <a:t>(位於訂單詳情頁) 針對已完成的訂單項目 (OrderItem) 撰寫評價。呼叫 /api/ratings 送出評分與留言。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68813" y="0"/>
            <a:ext cx="2802976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前端畫面區塊程式</a:t>
            </a:r>
            <a:endParaRPr b="1"/>
          </a:p>
        </p:txBody>
      </p:sp>
      <p:graphicFrame>
        <p:nvGraphicFramePr>
          <p:cNvPr id="248" name="Google Shape;248;p41"/>
          <p:cNvGraphicFramePr/>
          <p:nvPr/>
        </p:nvGraphicFramePr>
        <p:xfrm>
          <a:off x="229116" y="8194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{7C1F515A-D054-4345-98A0-78A2EFCB77DA}</a:tableStyleId>
              </a:tblPr>
              <a:tblGrid>
                <a:gridCol w="2021675"/>
                <a:gridCol w="6707975"/>
              </a:tblGrid>
              <a:tr h="427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區塊名稱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說明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520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賣家儀表板 (#seller-dashboard)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賣家管理商品中心。呼叫 /api/products 取得商品列表，支援新增、修改、下架商品。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3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賣家訂單 (#seller-orders)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顯示賣家收到的訂單列表。載入 /api/seller/orders/me，查看買家資訊與購買項目。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75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賣家財務 (#seller-account)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管理收款銀行帳戶與提款。呼叫 /api/seller/account 設定帳戶，或 /api/wallet/withdraw 申請提款。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75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賣家評價檢視(#seller-ratings)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顯示賣家收到針對其商品的評價列表。載入 /api/seller/ratings/me，可查看評分星數、買家留言與對應商品。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475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管理員報表 (#admin-stats)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顯示營運數據儀表板。載入 /api/admin/reports/** 取得銷售額、會員成長等統計數據，並支援匯出 Excel。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title"/>
          </p:nvPr>
        </p:nvSpPr>
        <p:spPr>
          <a:xfrm>
            <a:off x="42900" y="8475"/>
            <a:ext cx="110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5555"/>
              <a:buNone/>
            </a:pPr>
            <a:r>
              <a:rPr lang="en" sz="2000"/>
              <a:t>登入功能</a:t>
            </a:r>
            <a:endParaRPr sz="2000"/>
          </a:p>
        </p:txBody>
      </p:sp>
      <p:pic>
        <p:nvPicPr>
          <p:cNvPr id="254" name="Google Shape;254;p42" title="Screenshot from 2025-11-25 01-33-43.png"/>
          <p:cNvPicPr preferRelativeResize="0"/>
          <p:nvPr/>
        </p:nvPicPr>
        <p:blipFill rotWithShape="1">
          <a:blip r:embed="rId3">
            <a:alphaModFix/>
          </a:blip>
          <a:srcRect b="0" l="3762" r="0" t="1690"/>
          <a:stretch/>
        </p:blipFill>
        <p:spPr>
          <a:xfrm>
            <a:off x="254275" y="413625"/>
            <a:ext cx="8231626" cy="472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7901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專案介紹</a:t>
            </a:r>
            <a:endParaRPr b="1"/>
          </a:p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這是一個功能完整的全端電商平台專案，模擬一個多賣家 (Multi-Seller) 的市集（如蝦皮或 Amazon）。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* 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</a:rPr>
              <a:t>**後端 (Backend):**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 使用 Java Spring Boot 構建，包含 JWT 安全認證、RESTful API、JPA 資料庫管理和多角色權限控制。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* 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</a:rPr>
              <a:t>**前端 (Frontend):**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 使用 Vanilla JavaScript (ES6+), HTML5, 和 CSS3 構建，不依賴任何框架 (like React/Vue)，專注於透過 `fetch` API 實作非同步 (Async/Await) 頁面渲染。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0" y="0"/>
            <a:ext cx="157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顯示商品</a:t>
            </a:r>
            <a:endParaRPr/>
          </a:p>
        </p:txBody>
      </p:sp>
      <p:pic>
        <p:nvPicPr>
          <p:cNvPr id="260" name="Google Shape;260;p43" title="Screenshot from 2025-11-25 01-40-38.png"/>
          <p:cNvPicPr preferRelativeResize="0"/>
          <p:nvPr/>
        </p:nvPicPr>
        <p:blipFill rotWithShape="1">
          <a:blip r:embed="rId3">
            <a:alphaModFix/>
          </a:blip>
          <a:srcRect b="-3931" l="4079" r="-2398" t="5855"/>
          <a:stretch/>
        </p:blipFill>
        <p:spPr>
          <a:xfrm>
            <a:off x="138025" y="617500"/>
            <a:ext cx="8065574" cy="452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0" y="0"/>
            <a:ext cx="188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加入購物車</a:t>
            </a:r>
            <a:endParaRPr/>
          </a:p>
        </p:txBody>
      </p:sp>
      <p:pic>
        <p:nvPicPr>
          <p:cNvPr id="266" name="Google Shape;266;p44" title="Screenshot from 2025-11-25 12-43-46.png"/>
          <p:cNvPicPr preferRelativeResize="0"/>
          <p:nvPr/>
        </p:nvPicPr>
        <p:blipFill rotWithShape="1">
          <a:blip r:embed="rId3">
            <a:alphaModFix/>
          </a:blip>
          <a:srcRect b="0" l="3353" r="0" t="2761"/>
          <a:stretch/>
        </p:blipFill>
        <p:spPr>
          <a:xfrm>
            <a:off x="348700" y="475400"/>
            <a:ext cx="8143877" cy="460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0" y="0"/>
            <a:ext cx="192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購物車更新</a:t>
            </a:r>
            <a:endParaRPr/>
          </a:p>
        </p:txBody>
      </p:sp>
      <p:pic>
        <p:nvPicPr>
          <p:cNvPr id="272" name="Google Shape;272;p45" title="Screenshot from 2025-11-25 12-52-52.png"/>
          <p:cNvPicPr preferRelativeResize="0"/>
          <p:nvPr/>
        </p:nvPicPr>
        <p:blipFill rotWithShape="1">
          <a:blip r:embed="rId3">
            <a:alphaModFix/>
          </a:blip>
          <a:srcRect b="0" l="3353" r="0" t="5141"/>
          <a:stretch/>
        </p:blipFill>
        <p:spPr>
          <a:xfrm>
            <a:off x="305125" y="572700"/>
            <a:ext cx="7991299" cy="44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0" y="0"/>
            <a:ext cx="54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3131"/>
              <a:buNone/>
            </a:pPr>
            <a:r>
              <a:rPr b="1" lang="en" sz="27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handleCheckout（）</a:t>
            </a:r>
            <a:r>
              <a:rPr b="1" lang="en">
                <a:highlight>
                  <a:schemeClr val="lt1"/>
                </a:highlight>
              </a:rPr>
              <a:t>提交訂單功能</a:t>
            </a:r>
            <a:endParaRPr b="1">
              <a:highlight>
                <a:schemeClr val="lt1"/>
              </a:highlight>
            </a:endParaRPr>
          </a:p>
        </p:txBody>
      </p:sp>
      <p:pic>
        <p:nvPicPr>
          <p:cNvPr id="278" name="Google Shape;278;p46" title="Screenshot from 2025-11-25 13-52-58.png"/>
          <p:cNvPicPr preferRelativeResize="0"/>
          <p:nvPr/>
        </p:nvPicPr>
        <p:blipFill rotWithShape="1">
          <a:blip r:embed="rId3">
            <a:alphaModFix/>
          </a:blip>
          <a:srcRect b="11411" l="2871" r="54882" t="13658"/>
          <a:stretch/>
        </p:blipFill>
        <p:spPr>
          <a:xfrm>
            <a:off x="4450376" y="515825"/>
            <a:ext cx="4528973" cy="451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6"/>
          <p:cNvSpPr txBox="1"/>
          <p:nvPr/>
        </p:nvSpPr>
        <p:spPr>
          <a:xfrm>
            <a:off x="77500" y="572700"/>
            <a:ext cx="4162500" cy="4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購物車結帳流程（handleCheckout）：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功能：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1.確認購物車是否有商品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2.檢查錢包餘額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3.將獲得的購物車內容 POST 請求至後端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邏輯：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用Token的方式取得購物車資料。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取得購物車內容並讀取 totalPrice。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假如錢包餘額不足，顯示錯誤並提示儲值，流程中止。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若餘額足夠，停用結帳與清空按鈕。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呼叫後端 建立訂單。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若成功：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顯示成功訊息，包含訂單張數。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延遲 1 秒更新錢包與購物車資料。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若失敗：顯示錯誤訊息（後端 message 或預設提示）。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不論成功失敗，最後都會重新啟用按鈕。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>
            <p:ph type="title"/>
          </p:nvPr>
        </p:nvSpPr>
        <p:spPr>
          <a:xfrm>
            <a:off x="0" y="0"/>
            <a:ext cx="50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3131"/>
              <a:buNone/>
            </a:pPr>
            <a:r>
              <a:rPr lang="en" sz="27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renderCart </a:t>
            </a:r>
            <a:r>
              <a:rPr lang="en">
                <a:highlight>
                  <a:schemeClr val="lt1"/>
                </a:highlight>
              </a:rPr>
              <a:t>顯示訂單清單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285" name="Google Shape;285;p47" title="Screenshot from 2025-11-25 14-52-3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9" y="572700"/>
            <a:ext cx="4571999" cy="450567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7"/>
          <p:cNvSpPr txBox="1"/>
          <p:nvPr/>
        </p:nvSpPr>
        <p:spPr>
          <a:xfrm>
            <a:off x="0" y="572700"/>
            <a:ext cx="4184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1.Token獲取後端購物車內容(cart.js, fetchMyCart())，檢查購物有沒有商品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2.renderCart() 建立顯示畫面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fetchOrderDetails(orderId) - 顯示特定訂單詳細資料</a:t>
            </a:r>
            <a:endParaRPr/>
          </a:p>
        </p:txBody>
      </p:sp>
      <p:pic>
        <p:nvPicPr>
          <p:cNvPr id="292" name="Google Shape;292;p48" title="Screenshot from 2025-11-25 15-17-3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3267" y="1017725"/>
            <a:ext cx="4270734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8"/>
          <p:cNvSpPr txBox="1"/>
          <p:nvPr/>
        </p:nvSpPr>
        <p:spPr>
          <a:xfrm>
            <a:off x="387600" y="1017725"/>
            <a:ext cx="4184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功能：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1.顯示特定訂單內容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2.呼叫 renderOrderDetails(order) 來繪製顯示畫面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renderProductRatings - 買家評價</a:t>
            </a:r>
            <a:endParaRPr/>
          </a:p>
        </p:txBody>
      </p:sp>
      <p:pic>
        <p:nvPicPr>
          <p:cNvPr id="299" name="Google Shape;299;p49" title="螢幕擷取畫面 2025-11-26 16335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200150"/>
            <a:ext cx="8420425" cy="23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1964532" y="0"/>
            <a:ext cx="4736306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fetchMyProducts - 賣家商品</a:t>
            </a:r>
            <a:endParaRPr/>
          </a:p>
        </p:txBody>
      </p:sp>
      <p:pic>
        <p:nvPicPr>
          <p:cNvPr id="305" name="Google Shape;30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875" y="1261423"/>
            <a:ext cx="4907005" cy="3359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1732" y="1261423"/>
            <a:ext cx="3755461" cy="3749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1328738" y="23370"/>
            <a:ext cx="6879432" cy="655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fetchMyBankAccount/fetchMyWallet - 賣家帳戶</a:t>
            </a:r>
            <a:br>
              <a:rPr lang="en"/>
            </a:br>
            <a:endParaRPr/>
          </a:p>
        </p:txBody>
      </p:sp>
      <p:pic>
        <p:nvPicPr>
          <p:cNvPr id="312" name="Google Shape;31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25" y="1234986"/>
            <a:ext cx="4619625" cy="3598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6065" y="873477"/>
            <a:ext cx="4178573" cy="396001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1"/>
          <p:cNvSpPr txBox="1"/>
          <p:nvPr/>
        </p:nvSpPr>
        <p:spPr>
          <a:xfrm>
            <a:off x="835819" y="873477"/>
            <a:ext cx="25683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功能:顯示賣家帳戶資料跟餘額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888"/>
              <a:buFont typeface="Arial"/>
              <a:buNone/>
            </a:pPr>
            <a:r>
              <a:rPr lang="en" sz="2500">
                <a:highlight>
                  <a:schemeClr val="lt1"/>
                </a:highlight>
              </a:rPr>
              <a:t>fetchMySellerOrders() 獲取我(賣家)的所有訂單</a:t>
            </a:r>
            <a:endParaRPr sz="2500"/>
          </a:p>
        </p:txBody>
      </p:sp>
      <p:pic>
        <p:nvPicPr>
          <p:cNvPr id="320" name="Google Shape;320;p52" title="螢幕擷取畫面 2025-11-26 16263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625" y="1017725"/>
            <a:ext cx="6291903" cy="15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2"/>
          <p:cNvSpPr txBox="1"/>
          <p:nvPr/>
        </p:nvSpPr>
        <p:spPr>
          <a:xfrm>
            <a:off x="311700" y="1425288"/>
            <a:ext cx="219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功能: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獲取我(賣家)訂單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2537790" y="0"/>
            <a:ext cx="3690457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使用案例</a:t>
            </a:r>
            <a:r>
              <a:rPr lang="en"/>
              <a:t>（Use Case）</a:t>
            </a:r>
            <a:endParaRPr/>
          </a:p>
        </p:txBody>
      </p:sp>
      <p:graphicFrame>
        <p:nvGraphicFramePr>
          <p:cNvPr id="74" name="Google Shape;74;p17"/>
          <p:cNvGraphicFramePr/>
          <p:nvPr/>
        </p:nvGraphicFramePr>
        <p:xfrm>
          <a:off x="285196" y="57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{E6A7D9D2-F7ED-4F02-ABC7-D61DE4D22928}</a:tableStyleId>
              </a:tblPr>
              <a:tblGrid>
                <a:gridCol w="1136925"/>
                <a:gridCol w="2580825"/>
                <a:gridCol w="3410775"/>
                <a:gridCol w="1489375"/>
              </a:tblGrid>
              <a:tr h="37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項目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使用案例 (Use Case)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包含功能/說明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相關角色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用戶認證 (Authentication)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註冊、登入、發送 Email 驗證碼、重設密碼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Public, Buyer, Seller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II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商品瀏覽 (Product Browsing)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瀏覽商品列表、查看商品詳情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Public, Buyer, Seller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III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購物車管理 (Cart Management)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加入購物車、修改/刪除購物車項目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Buyer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IV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訂單結帳 (Order Checkout)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執行結帳流程，自動進行多賣家拆單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Buyer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V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買家訂單查詢 (Buyer Order Inquiry)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查詢買家自己的訂單列表與詳情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Buyer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VI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評價管理 (Rating Management)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買家： 建立/更新商品評價 。賣家： 查詢商品評價 。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Buyer, Seller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VII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買家錢包儲值 (Buyer Wallet Top-up)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增加電子錢包餘額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Buyer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VIII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賣家商品管理 (Seller Product Mgt.)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新增商品 (上架)、修改/刪除商品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Seller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IX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賣家訂單查詢 (Seller Order Inquiry)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查詢賣家收到的訂單列表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Seller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X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賣家提款管理 (Seller Withdrawal)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設定提款帳戶、申請錢包提款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Seller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XI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後臺管理員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報表數據與會員管理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Admin</a:t>
                      </a:r>
                      <a:endParaRPr sz="12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/>
          <p:nvPr>
            <p:ph type="title"/>
          </p:nvPr>
        </p:nvSpPr>
        <p:spPr>
          <a:xfrm>
            <a:off x="2348981" y="130700"/>
            <a:ext cx="4446037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fetchMyRatings - 賣家評價</a:t>
            </a:r>
            <a:endParaRPr/>
          </a:p>
        </p:txBody>
      </p:sp>
      <p:sp>
        <p:nvSpPr>
          <p:cNvPr id="327" name="Google Shape;327;p53"/>
          <p:cNvSpPr txBox="1"/>
          <p:nvPr>
            <p:ph idx="1" type="body"/>
          </p:nvPr>
        </p:nvSpPr>
        <p:spPr>
          <a:xfrm>
            <a:off x="311700" y="1152475"/>
            <a:ext cx="3010144" cy="6977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>
                <a:solidFill>
                  <a:schemeClr val="dk1"/>
                </a:solidFill>
              </a:rPr>
              <a:t>功能:顯示所有商品收到的評價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8" name="Google Shape;32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0547" y="1152475"/>
            <a:ext cx="5087690" cy="337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/>
          <p:nvPr/>
        </p:nvSpPr>
        <p:spPr>
          <a:xfrm>
            <a:off x="1705454" y="176757"/>
            <a:ext cx="5349542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 的身分檢查＋儲存資訊＋導頁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04" y="1079174"/>
            <a:ext cx="4050074" cy="302327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4"/>
          <p:cNvSpPr/>
          <p:nvPr/>
        </p:nvSpPr>
        <p:spPr>
          <a:xfrm>
            <a:off x="4380225" y="938222"/>
            <a:ext cx="4572000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收到後端回傳 JSON，先讀出 data.role 作為實際身分 actualRole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若 actualRole 與 URL 的 role 不符，顯示錯誤訊息「帳號身分不符」並終止流程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登入成功時將 token 與 role 存入 localStorage，作為之後呼叫 API 的憑證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當 actualRole 為 ADMIN 時，另外把 adminCode 與 name 存在 localStorage，供 admin-dashboard 使用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1.5 秒後依角色導頁：BUYER → products.html、SELLER → seller-dashboard.html、ADMIN → admin-dashboard.html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/>
        </p:nvSpPr>
        <p:spPr>
          <a:xfrm>
            <a:off x="419450" y="553673"/>
            <a:ext cx="374974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handleEcpayCheckout() 綠界提交功能(前端)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593" y="1041040"/>
            <a:ext cx="5144218" cy="106694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5"/>
          <p:cNvSpPr txBox="1"/>
          <p:nvPr/>
        </p:nvSpPr>
        <p:spPr>
          <a:xfrm>
            <a:off x="587229" y="1266738"/>
            <a:ext cx="23471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Token 獲取後端購物車內容</a:t>
            </a:r>
            <a:endParaRPr/>
          </a:p>
        </p:txBody>
      </p:sp>
      <p:pic>
        <p:nvPicPr>
          <p:cNvPr id="343" name="Google Shape;34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3593" y="2211447"/>
            <a:ext cx="4452139" cy="2932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4973" y="785949"/>
            <a:ext cx="5118529" cy="333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537" y="2898764"/>
            <a:ext cx="3687436" cy="121761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6"/>
          <p:cNvSpPr txBox="1"/>
          <p:nvPr/>
        </p:nvSpPr>
        <p:spPr>
          <a:xfrm>
            <a:off x="394283" y="478172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建立訂單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1549" y="1830546"/>
            <a:ext cx="5036434" cy="3142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1549" y="751933"/>
            <a:ext cx="3229426" cy="74305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7"/>
          <p:cNvSpPr txBox="1"/>
          <p:nvPr/>
        </p:nvSpPr>
        <p:spPr>
          <a:xfrm>
            <a:off x="394283" y="779051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提交支付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/>
          <p:nvPr/>
        </p:nvSpPr>
        <p:spPr>
          <a:xfrm>
            <a:off x="3303639" y="1858297"/>
            <a:ext cx="223651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後端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後端架構概述</a:t>
            </a:r>
            <a:endParaRPr/>
          </a:p>
        </p:txBody>
      </p:sp>
      <p:sp>
        <p:nvSpPr>
          <p:cNvPr id="368" name="Google Shape;368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使用 Spring Boot 框架建構 RESTful API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模型層 (Model) ：定義資料結構 (JAP PO -&gt; VO)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控制層 (Controller) ：處理前端請求(controller-&gt;service-&gt;DAO JPA Repository)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資料存取層 (DAO) ：連接資料庫 (JPA Repository)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使用 JWT 驗證用戶身份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資料庫：儲存使用者, 商品, 訂單明細, 電子錢包, 銀行餘額, 購物車資料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/>
          <p:nvPr>
            <p:ph type="title"/>
          </p:nvPr>
        </p:nvSpPr>
        <p:spPr>
          <a:xfrm>
            <a:off x="311700" y="445025"/>
            <a:ext cx="42603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JWT 驗證與帳號 - JwtUtil </a:t>
            </a:r>
            <a:endParaRPr/>
          </a:p>
        </p:txBody>
      </p:sp>
      <p:sp>
        <p:nvSpPr>
          <p:cNvPr id="374" name="Google Shape;374;p60"/>
          <p:cNvSpPr txBox="1"/>
          <p:nvPr/>
        </p:nvSpPr>
        <p:spPr>
          <a:xfrm>
            <a:off x="2064800" y="1075325"/>
            <a:ext cx="26961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產生 JWT : (右圖)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generateToken() 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建立或是獲取資訊提供JWT產生字串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&lt;加入額外資訊: role, user id&gt;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產生JWT字串: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createToken() 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有效期: application.properties裡設定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jwt.expiration.ms=86400000 //24小時</a:t>
            </a:r>
            <a:endParaRPr b="0" i="0" sz="900" u="none" cap="none" strike="noStrik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5" name="Google Shape;375;p60" title="Screenshot from 2025-11-25 17-14-4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0900" y="445025"/>
            <a:ext cx="428631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0" title="Screenshot from 2025-11-25 17-31-03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061025"/>
            <a:ext cx="4127400" cy="20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60"/>
          <p:cNvSpPr txBox="1"/>
          <p:nvPr/>
        </p:nvSpPr>
        <p:spPr>
          <a:xfrm>
            <a:off x="0" y="2506925"/>
            <a:ext cx="135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驗證JWT : (下圖)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isTokenValid() </a:t>
            </a:r>
            <a:endParaRPr b="0" i="0" sz="900" u="none" cap="none" strike="noStrik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1"/>
          <p:cNvSpPr/>
          <p:nvPr/>
        </p:nvSpPr>
        <p:spPr>
          <a:xfrm>
            <a:off x="0" y="94112"/>
            <a:ext cx="314380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Security（權限設定）</a:t>
            </a:r>
            <a:endParaRPr/>
          </a:p>
        </p:txBody>
      </p:sp>
      <p:sp>
        <p:nvSpPr>
          <p:cNvPr id="383" name="Google Shape;383;p61"/>
          <p:cNvSpPr/>
          <p:nvPr/>
        </p:nvSpPr>
        <p:spPr>
          <a:xfrm>
            <a:off x="140842" y="731372"/>
            <a:ext cx="38186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 權限設定  SecurityConfig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842" y="1307077"/>
            <a:ext cx="4783496" cy="288158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1"/>
          <p:cNvSpPr/>
          <p:nvPr/>
        </p:nvSpPr>
        <p:spPr>
          <a:xfrm>
            <a:off x="4511615" y="1578316"/>
            <a:ext cx="457200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 Spring Security 定義 API 授權規則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antMatchers("/api/auth/**").permitAll()：登入／註冊開放使用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antMatchers("/api/admin/**").hasRole("ADMIN")：後台 API 只允許 Admin 存取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2"/>
          <p:cNvSpPr/>
          <p:nvPr/>
        </p:nvSpPr>
        <p:spPr>
          <a:xfrm>
            <a:off x="171832" y="110890"/>
            <a:ext cx="541526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JWT 身分驗證過濾器　JwtAuthenticationFilter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62"/>
          <p:cNvSpPr/>
          <p:nvPr/>
        </p:nvSpPr>
        <p:spPr>
          <a:xfrm>
            <a:off x="264111" y="3836558"/>
            <a:ext cx="661891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 SecurityConfig 中透過建構子注入 JwtAuthenticationFilter，當成專門處理 JWT 的過濾器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 filterChain() 裡用 addFilterBefore(jwtAuthFilter, UsernamePasswordAuthenticationFilter.class)，讓所有請求先經過 JWT 驗證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過濾器會從 Authorization: Bearer &lt;token&gt; 讀出 JWT，呼叫 JwtService 驗證，成功就建立登入身分放進 SecurityContext，後面 hasRole("ADMIN") 才能正確判斷是否為管理員</a:t>
            </a:r>
            <a:endParaRPr/>
          </a:p>
        </p:txBody>
      </p:sp>
      <p:pic>
        <p:nvPicPr>
          <p:cNvPr id="392" name="Google Shape;39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32" y="585761"/>
            <a:ext cx="4526003" cy="3046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2647" y="511000"/>
            <a:ext cx="4082788" cy="3325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系統功能說明</a:t>
            </a:r>
            <a:endParaRPr b="1"/>
          </a:p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11700" y="1152474"/>
            <a:ext cx="85206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2500"/>
              <a:buFont typeface="Arial"/>
              <a:buAutoNum type="arabicPeriod"/>
            </a:pPr>
            <a:r>
              <a:rPr b="1" lang="en" sz="6400">
                <a:solidFill>
                  <a:schemeClr val="dk1"/>
                </a:solidFill>
              </a:rPr>
              <a:t>頁面區域：買家/賣家登入、產品列表、訂單、購物車</a:t>
            </a:r>
            <a:endParaRPr b="1" sz="64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2500"/>
              <a:buFont typeface="Arial"/>
              <a:buAutoNum type="arabicPeriod"/>
            </a:pPr>
            <a:r>
              <a:rPr b="1" lang="en" sz="6400">
                <a:solidFill>
                  <a:schemeClr val="dk1"/>
                </a:solidFill>
              </a:rPr>
              <a:t>主要功能 : </a:t>
            </a:r>
            <a:endParaRPr b="1" sz="6400">
              <a:solidFill>
                <a:schemeClr val="dk1"/>
              </a:solidFill>
            </a:endParaRPr>
          </a:p>
          <a:p>
            <a:pPr indent="-857250" lvl="0" marL="8572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2500"/>
              <a:buFont typeface="Noto Sans Symbols"/>
              <a:buChar char="◆"/>
            </a:pPr>
            <a:r>
              <a:rPr b="1" lang="en" sz="6400">
                <a:solidFill>
                  <a:schemeClr val="dk1"/>
                </a:solidFill>
                <a:highlight>
                  <a:schemeClr val="lt1"/>
                </a:highlight>
              </a:rPr>
              <a:t>	買/賣家帳戶註冊&amp;登入, </a:t>
            </a:r>
            <a:endParaRPr b="1" sz="6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857250" lvl="0" marL="8572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2500"/>
              <a:buFont typeface="Noto Sans Symbols"/>
              <a:buChar char="◆"/>
            </a:pPr>
            <a:r>
              <a:rPr b="1" lang="en" sz="6400">
                <a:solidFill>
                  <a:schemeClr val="dk1"/>
                </a:solidFill>
                <a:highlight>
                  <a:schemeClr val="lt1"/>
                </a:highlight>
              </a:rPr>
              <a:t>	產品顯示, </a:t>
            </a:r>
            <a:endParaRPr b="1" sz="6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857250" lvl="0" marL="8572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2500"/>
              <a:buFont typeface="Noto Sans Symbols"/>
              <a:buChar char="◆"/>
            </a:pPr>
            <a:r>
              <a:rPr b="1" lang="en" sz="6400">
                <a:solidFill>
                  <a:schemeClr val="dk1"/>
                </a:solidFill>
                <a:highlight>
                  <a:schemeClr val="lt1"/>
                </a:highlight>
              </a:rPr>
              <a:t>	商品評價, </a:t>
            </a:r>
            <a:endParaRPr b="1" sz="6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857250" lvl="0" marL="8572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2500"/>
              <a:buFont typeface="Noto Sans Symbols"/>
              <a:buChar char="◆"/>
            </a:pPr>
            <a:r>
              <a:rPr b="1" lang="en" sz="6400">
                <a:solidFill>
                  <a:schemeClr val="dk1"/>
                </a:solidFill>
                <a:highlight>
                  <a:schemeClr val="lt1"/>
                </a:highlight>
              </a:rPr>
              <a:t>	購物車, </a:t>
            </a:r>
            <a:endParaRPr b="1" sz="6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857250" lvl="0" marL="8572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2500"/>
              <a:buFont typeface="Noto Sans Symbols"/>
              <a:buChar char="◆"/>
            </a:pPr>
            <a:r>
              <a:rPr b="1" lang="en" sz="6400">
                <a:solidFill>
                  <a:schemeClr val="dk1"/>
                </a:solidFill>
                <a:highlight>
                  <a:schemeClr val="lt1"/>
                </a:highlight>
              </a:rPr>
              <a:t>	訂單管理,</a:t>
            </a:r>
            <a:endParaRPr b="1" sz="6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857250" lvl="0" marL="8572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2500"/>
              <a:buFont typeface="Noto Sans Symbols"/>
              <a:buChar char="◆"/>
            </a:pPr>
            <a:r>
              <a:rPr b="1" lang="en" sz="6400">
                <a:solidFill>
                  <a:schemeClr val="dk1"/>
                </a:solidFill>
                <a:highlight>
                  <a:schemeClr val="lt1"/>
                </a:highlight>
              </a:rPr>
              <a:t>	買家電子錢包儲值, </a:t>
            </a:r>
            <a:endParaRPr b="1" sz="6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857250" lvl="0" marL="8572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2500"/>
              <a:buFont typeface="Noto Sans Symbols"/>
              <a:buChar char="◆"/>
            </a:pPr>
            <a:r>
              <a:rPr b="1" lang="en" sz="6400">
                <a:solidFill>
                  <a:schemeClr val="dk1"/>
                </a:solidFill>
                <a:highlight>
                  <a:schemeClr val="lt1"/>
                </a:highlight>
              </a:rPr>
              <a:t>	賣家收款,</a:t>
            </a:r>
            <a:endParaRPr b="1" sz="6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857250" lvl="0" marL="8572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2500"/>
              <a:buFont typeface="Noto Sans Symbols"/>
              <a:buChar char="◆"/>
            </a:pPr>
            <a:r>
              <a:rPr b="1" lang="en" sz="6400">
                <a:solidFill>
                  <a:schemeClr val="dk1"/>
                </a:solidFill>
                <a:highlight>
                  <a:schemeClr val="lt1"/>
                </a:highlight>
              </a:rPr>
              <a:t>	後台管理(報表生成與會員管理)	</a:t>
            </a:r>
            <a:r>
              <a:rPr b="1" lang="en" sz="1724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r>
              <a:rPr lang="en" sz="1762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endParaRPr sz="1563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		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3"/>
          <p:cNvSpPr txBox="1"/>
          <p:nvPr>
            <p:ph type="title"/>
          </p:nvPr>
        </p:nvSpPr>
        <p:spPr>
          <a:xfrm>
            <a:off x="311700" y="445025"/>
            <a:ext cx="448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AuthController</a:t>
            </a:r>
            <a:r>
              <a:rPr lang="en" sz="2500">
                <a:highlight>
                  <a:schemeClr val="lt1"/>
                </a:highlight>
              </a:rPr>
              <a:t> </a:t>
            </a:r>
            <a:r>
              <a:rPr lang="en" sz="2500"/>
              <a:t>功能簡介</a:t>
            </a:r>
            <a:endParaRPr sz="2500"/>
          </a:p>
        </p:txBody>
      </p:sp>
      <p:sp>
        <p:nvSpPr>
          <p:cNvPr id="399" name="Google Shape;399;p63"/>
          <p:cNvSpPr txBox="1"/>
          <p:nvPr/>
        </p:nvSpPr>
        <p:spPr>
          <a:xfrm>
            <a:off x="311700" y="1017725"/>
            <a:ext cx="8721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@ResController, @RequestMapping("/api/auth") 定義REST API端點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@Autowired: 注入UserService, JwtUtil, UserDAO, PasswordEncoder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使用jwtUtil.generateToken(user): 當使用者登入後, 系統會產生帳號名稱(email), 角色(買家或賣家), User ID, 簽發時間, 有效期限的JWT Token.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HS256演算法進行加密簽章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登入驗證API - AuthController</a:t>
            </a:r>
            <a:endParaRPr/>
          </a:p>
        </p:txBody>
      </p:sp>
      <p:sp>
        <p:nvSpPr>
          <p:cNvPr id="405" name="Google Shape;405;p64"/>
          <p:cNvSpPr txBox="1"/>
          <p:nvPr>
            <p:ph idx="1" type="body"/>
          </p:nvPr>
        </p:nvSpPr>
        <p:spPr>
          <a:xfrm>
            <a:off x="311700" y="1152475"/>
            <a:ext cx="8520600" cy="3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@PostMapping</a:t>
            </a: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("/login")	// "/api/auth/login"</a:t>
            </a:r>
            <a:endParaRPr b="1" sz="9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public ResponseEntity&lt;?&gt; login(</a:t>
            </a:r>
            <a:r>
              <a:rPr b="1" i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@Valid</a:t>
            </a: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@RequestBody</a:t>
            </a: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LoginRequestVO requestVO) {</a:t>
            </a:r>
            <a:endParaRPr b="1" sz="9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try {</a:t>
            </a:r>
            <a:endParaRPr b="1" sz="9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1. 呼叫 Service 驗證帳號密碼</a:t>
            </a:r>
            <a:endParaRPr b="1" sz="9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UserPO user = userService.login(requestVO);</a:t>
            </a:r>
            <a:endParaRPr b="1" sz="9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2. 產生 JWT Token</a:t>
            </a:r>
            <a:endParaRPr b="1" sz="9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String token = jwtUtil.generateToken(user);</a:t>
            </a:r>
            <a:endParaRPr b="1" sz="9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3. 回傳包含 token + adminCode 的資訊</a:t>
            </a:r>
            <a:endParaRPr b="1" sz="9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return ResponseEntity.</a:t>
            </a:r>
            <a:r>
              <a:rPr b="1" i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ok</a:t>
            </a: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9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new AuthResponseVO(</a:t>
            </a:r>
            <a:endParaRPr b="1" sz="9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"登入成功",</a:t>
            </a:r>
            <a:endParaRPr b="1" sz="9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user.getUserId(),</a:t>
            </a:r>
            <a:endParaRPr b="1" sz="9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user.getName(),</a:t>
            </a:r>
            <a:endParaRPr b="1" sz="9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user.getEmail(),</a:t>
            </a:r>
            <a:endParaRPr b="1" sz="9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user.getRole(),</a:t>
            </a:r>
            <a:endParaRPr b="1" sz="9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token,</a:t>
            </a:r>
            <a:endParaRPr b="1" sz="9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user.getAdminCode() // 一般使用者通常是 null</a:t>
            </a:r>
            <a:endParaRPr b="1" sz="9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)</a:t>
            </a:r>
            <a:endParaRPr b="1" sz="9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);</a:t>
            </a:r>
            <a:endParaRPr b="1" sz="9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} catch (Exception e) {</a:t>
            </a:r>
            <a:endParaRPr b="1" sz="9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return ResponseEntity.</a:t>
            </a:r>
            <a:r>
              <a:rPr b="1" i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HttpStatus</a:t>
            </a: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i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UNAUTHORIZED</a:t>
            </a: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).body(e.getMessage());</a:t>
            </a:r>
            <a:endParaRPr b="1" sz="9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b="1" sz="9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9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9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5"/>
          <p:cNvSpPr txBox="1"/>
          <p:nvPr>
            <p:ph type="title"/>
          </p:nvPr>
        </p:nvSpPr>
        <p:spPr>
          <a:xfrm>
            <a:off x="311700" y="30925"/>
            <a:ext cx="276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Product 實體類別</a:t>
            </a:r>
            <a:endParaRPr/>
          </a:p>
        </p:txBody>
      </p:sp>
      <p:sp>
        <p:nvSpPr>
          <p:cNvPr id="411" name="Google Shape;411;p65"/>
          <p:cNvSpPr txBox="1"/>
          <p:nvPr>
            <p:ph idx="1" type="body"/>
          </p:nvPr>
        </p:nvSpPr>
        <p:spPr>
          <a:xfrm>
            <a:off x="311700" y="603625"/>
            <a:ext cx="2907300" cy="15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/**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* PO (Entity) - 對應 `products` 商品資料表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*/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highlight>
                  <a:schemeClr val="lt1"/>
                </a:highlight>
              </a:rPr>
              <a:t>@Entity</a:t>
            </a:r>
            <a:endParaRPr i="1"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highlight>
                  <a:schemeClr val="lt1"/>
                </a:highlight>
              </a:rPr>
              <a:t>@Table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(name = "products")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highlight>
                  <a:schemeClr val="lt1"/>
                </a:highlight>
              </a:rPr>
              <a:t>@Data</a:t>
            </a:r>
            <a:endParaRPr i="1"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highlight>
                  <a:schemeClr val="lt1"/>
                </a:highlight>
              </a:rPr>
              <a:t>@NoArgsConstructor</a:t>
            </a:r>
            <a:endParaRPr i="1"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76904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public class ProductPO {</a:t>
            </a:r>
            <a:endParaRPr/>
          </a:p>
        </p:txBody>
      </p:sp>
      <p:graphicFrame>
        <p:nvGraphicFramePr>
          <p:cNvPr id="412" name="Google Shape;412;p65"/>
          <p:cNvGraphicFramePr/>
          <p:nvPr/>
        </p:nvGraphicFramePr>
        <p:xfrm>
          <a:off x="3218975" y="154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{77AA47DC-C203-4858-BBA6-A5F942579429}</a:tableStyleId>
              </a:tblPr>
              <a:tblGrid>
                <a:gridCol w="1944575"/>
                <a:gridCol w="1944575"/>
                <a:gridCol w="1944575"/>
              </a:tblGrid>
              <a:tr h="407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欄位名稱（Database）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說明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備註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</a:tr>
              <a:tr h="407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product_id</a:t>
                      </a:r>
                      <a:endParaRPr sz="900" u="none" cap="none" strike="noStrike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商品主鍵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PK(Primary Key)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</a:tr>
              <a:tr h="407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seller_id</a:t>
                      </a:r>
                      <a:endParaRPr sz="900" u="none" cap="none" strike="noStrike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關聯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FK(</a:t>
                      </a: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Foreign Key </a:t>
                      </a:r>
                      <a:r>
                        <a:rPr lang="en" sz="900" u="none" cap="none" strike="noStrike"/>
                        <a:t>)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</a:tr>
              <a:tr h="407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category_id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商品分類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"電子產品", "食品" 等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</a:tr>
              <a:tr h="407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name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商品名稱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最長 255 字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</a:tr>
              <a:tr h="582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description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商品敘述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TEXT（</a:t>
                      </a: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約能儲存 16,383 個中文字元</a:t>
                      </a:r>
                      <a:r>
                        <a:rPr lang="en" sz="900" u="none" cap="none" strike="noStrike"/>
                        <a:t>）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</a:tr>
              <a:tr h="582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price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商品價格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最多可儲存 10 位數字，其中有 2 位是小數位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</a:tr>
              <a:tr h="407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stock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庫存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integer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</a:tr>
              <a:tr h="407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image_url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照片連結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</a:rPr>
                        <a:t>最長 255 字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</a:tr>
              <a:tr h="407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created_at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時間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建立時間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</a:tr>
              <a:tr h="407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updated_at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時間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/>
                        <a:t>更新時間</a:t>
                      </a:r>
                      <a:endParaRPr sz="9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ProductController</a:t>
            </a:r>
            <a:endParaRPr/>
          </a:p>
        </p:txBody>
      </p:sp>
      <p:sp>
        <p:nvSpPr>
          <p:cNvPr id="418" name="Google Shape;418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@ResController, @RequestMapping("/api/products") 定義REST API端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@Autowired: 注入 </a:t>
            </a:r>
            <a:r>
              <a:rPr lang="en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ProductService (只有seller可以訪問), JPA Repository</a:t>
            </a:r>
            <a:endParaRPr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使用 MySQL 資料庫，儲存產品資料 (products 表)</a:t>
            </a:r>
            <a:endParaRPr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Order 實體類別</a:t>
            </a:r>
            <a:endParaRPr/>
          </a:p>
        </p:txBody>
      </p:sp>
      <p:sp>
        <p:nvSpPr>
          <p:cNvPr id="424" name="Google Shape;424;p67"/>
          <p:cNvSpPr txBox="1"/>
          <p:nvPr>
            <p:ph idx="1" type="body"/>
          </p:nvPr>
        </p:nvSpPr>
        <p:spPr>
          <a:xfrm>
            <a:off x="311700" y="1152475"/>
            <a:ext cx="42603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@Entity</a:t>
            </a:r>
            <a:endParaRPr i="1"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@Table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"orders")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(關鍵) 絕對不要用 @Data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@Getter</a:t>
            </a:r>
            <a:endParaRPr i="1"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@Setter</a:t>
            </a:r>
            <a:endParaRPr i="1"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@NoArgsConstructor</a:t>
            </a:r>
            <a:endParaRPr i="1"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@ToString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(exclude = {"buyer", "seller", "items"}) // (關鍵) 排除所有關聯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@EqualsAndHashCode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(exclude = {"buyer", "seller", "items"}) // (關鍵) 排除所有關聯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OrderPO {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@Id</a:t>
            </a:r>
            <a:endParaRPr i="1"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@GeneratedValue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(strategy = </a:t>
            </a: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GenerationType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IDENTITY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213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@Column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"order_id")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1621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private Long orderId;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425" name="Google Shape;425;p67" title="Screenshot from 2025-11-25 20-43-0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337525"/>
            <a:ext cx="8839200" cy="171784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7"/>
          <p:cNvSpPr txBox="1"/>
          <p:nvPr>
            <p:ph idx="1" type="body"/>
          </p:nvPr>
        </p:nvSpPr>
        <p:spPr>
          <a:xfrm>
            <a:off x="4572000" y="1152475"/>
            <a:ext cx="42603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/**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@ManyToOne: 多筆訂單「屬於」一個買家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*/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@ManyToOne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(fetch = </a:t>
            </a: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FetchType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LAZY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@JoinColumn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"buyer_id", nullable = false)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private UserPO buyer;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/**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@ManyToOne: 多筆訂單「屬於」一個賣家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*/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@ManyToOne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(fetch = </a:t>
            </a: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FetchType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LAZY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@JoinColumn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"seller_id", nullable = false)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private UserPO seller;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1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/**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1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@OneToMany: 一筆訂單「擁有多個」訂單項目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1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(關鍵) mappedBy = "order"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1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(關鍵) cascade = CascadeType.ALL (當儲存 OrderPO 時，自動儲存所有 items)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1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*/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1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@OneToMany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1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mappedBy = "order",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1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cascade = </a:t>
            </a: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CascadeType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1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fetch = </a:t>
            </a: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FetchType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LAZY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// (關鍵) 必須是 LAZY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1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orphanRemoval = true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63636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)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OrderController功能簡介</a:t>
            </a:r>
            <a:endParaRPr/>
          </a:p>
        </p:txBody>
      </p:sp>
      <p:sp>
        <p:nvSpPr>
          <p:cNvPr id="432" name="Google Shape;432;p68"/>
          <p:cNvSpPr txBox="1"/>
          <p:nvPr>
            <p:ph idx="1" type="body"/>
          </p:nvPr>
        </p:nvSpPr>
        <p:spPr>
          <a:xfrm>
            <a:off x="311700" y="572700"/>
            <a:ext cx="8520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@PostMapping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("/checkout")	// /api/orders/checkout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public ResponseEntity&lt;?&gt; checkoutFromMyCart() {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try {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(Service 會回傳「此次」建立的所有新訂單)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List&lt;OrderResponseVO&gt; newOrders = orderService.checkoutFromMyCart();</a:t>
            </a:r>
            <a:endParaRPr sz="2000"/>
          </a:p>
        </p:txBody>
      </p:sp>
      <p:sp>
        <p:nvSpPr>
          <p:cNvPr id="433" name="Google Shape;433;p68"/>
          <p:cNvSpPr txBox="1"/>
          <p:nvPr/>
        </p:nvSpPr>
        <p:spPr>
          <a:xfrm>
            <a:off x="311700" y="1727100"/>
            <a:ext cx="6376500" cy="3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流程說明：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此 API 不需要 Request Body，它會自動從 Token 抓取買家</a:t>
            </a:r>
            <a:endParaRPr b="0" i="0" sz="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/**</a:t>
            </a:r>
            <a:endParaRPr b="0" i="0" sz="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 * 從 Token 中解析出「使用者名稱 (Email)」</a:t>
            </a:r>
            <a:endParaRPr b="0" i="0" sz="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 * JwtUtil.java</a:t>
            </a:r>
            <a:endParaRPr b="0" i="0" sz="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 */</a:t>
            </a:r>
            <a:endParaRPr b="0" i="0" sz="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public String extractUsername(String token) {</a:t>
            </a:r>
            <a:endParaRPr b="0" i="0" sz="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    return extractClaim(token, Claims::getSubject);</a:t>
            </a:r>
            <a:endParaRPr b="0" i="0" sz="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}</a:t>
            </a:r>
            <a:endParaRPr b="0" i="0" sz="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儲存「訂單」, (因為 cascade = ALL, 這會「同時」儲存所有 OrderItemPO)</a:t>
            </a:r>
            <a:endParaRPr b="0" i="0" sz="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OrderPO savedOrder = orderDAO.save(newOrder);</a:t>
            </a:r>
            <a:endParaRPr b="0" i="0" sz="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為了不要有recursion造成stackoverflow(不斷循環查詢造成記憶體爆掉), 要設定成"LAZY"</a:t>
            </a:r>
            <a:endParaRPr b="0" i="0" sz="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OrderPO (JAP entity) : </a:t>
            </a:r>
            <a:endParaRPr b="0" i="0" sz="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1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@OneToMany</a:t>
            </a:r>
            <a:r>
              <a:rPr b="0"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endParaRPr b="0" i="0" sz="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    mappedBy = "order",</a:t>
            </a:r>
            <a:endParaRPr b="0" i="0" sz="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    cascade = CascadeType.</a:t>
            </a:r>
            <a:r>
              <a:rPr b="0" i="1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b="0"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    fetch = FetchType.</a:t>
            </a:r>
            <a:r>
              <a:rPr b="0" i="1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LAZY</a:t>
            </a:r>
            <a:r>
              <a:rPr b="0"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, // (關鍵) 必須是 LAZY</a:t>
            </a:r>
            <a:endParaRPr b="0" i="0" sz="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    orphanRemoval = true</a:t>
            </a:r>
            <a:endParaRPr b="0" i="0" sz="9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)</a:t>
            </a:r>
            <a:endParaRPr b="0" i="0" sz="10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9"/>
          <p:cNvSpPr txBox="1"/>
          <p:nvPr/>
        </p:nvSpPr>
        <p:spPr>
          <a:xfrm>
            <a:off x="311700" y="315900"/>
            <a:ext cx="85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查詢單筆訂單（含明細）：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9"/>
          <p:cNvSpPr txBox="1"/>
          <p:nvPr/>
        </p:nvSpPr>
        <p:spPr>
          <a:xfrm>
            <a:off x="311700" y="859300"/>
            <a:ext cx="59634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5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64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@GetMapping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en" sz="1200" u="none" cap="none" strike="noStrike">
                <a:solidFill>
                  <a:srgbClr val="2A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"/me/{orderId}"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			// GET : /api/orders/me/{orderId}</a:t>
            </a:r>
            <a:endParaRPr b="1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i="0" lang="en" sz="1200" u="none" cap="none" strike="noStrike">
                <a:solidFill>
                  <a:srgbClr val="7F00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ResponseEntity&lt;?&gt; getMyOrderDetails(</a:t>
            </a:r>
            <a:r>
              <a:rPr b="1" i="0" lang="en" sz="1200" u="none" cap="none" strike="noStrike">
                <a:solidFill>
                  <a:srgbClr val="64646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@PathVariable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Long </a:t>
            </a:r>
            <a:r>
              <a:rPr b="1" i="0" lang="en" sz="1200" u="none" cap="none" strike="noStrike">
                <a:solidFill>
                  <a:srgbClr val="6A3E3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orderId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5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根據訂單編號查詢單筆訂單。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• 預設會包含訂單明細，如果你想保留明細給前端查閱，這樣設計是可以的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OrderItem實體類別</a:t>
            </a:r>
            <a:endParaRPr/>
          </a:p>
        </p:txBody>
      </p:sp>
      <p:sp>
        <p:nvSpPr>
          <p:cNvPr id="445" name="Google Shape;445;p70"/>
          <p:cNvSpPr txBox="1"/>
          <p:nvPr>
            <p:ph idx="1" type="body"/>
          </p:nvPr>
        </p:nvSpPr>
        <p:spPr>
          <a:xfrm>
            <a:off x="311700" y="1152475"/>
            <a:ext cx="5103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rgbClr val="646464"/>
                </a:solidFill>
                <a:highlight>
                  <a:srgbClr val="FFFFFF"/>
                </a:highlight>
              </a:rPr>
              <a:t>@Entity</a:t>
            </a:r>
            <a:endParaRPr b="1" sz="1200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rgbClr val="646464"/>
                </a:solidFill>
                <a:highlight>
                  <a:srgbClr val="FFFFFF"/>
                </a:highlight>
              </a:rPr>
              <a:t>@Table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(name = </a:t>
            </a:r>
            <a:r>
              <a:rPr b="1" lang="en" sz="1200">
                <a:solidFill>
                  <a:srgbClr val="2A00FF"/>
                </a:solidFill>
                <a:highlight>
                  <a:srgbClr val="FFFFFF"/>
                </a:highlight>
              </a:rPr>
              <a:t>"order_items"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rgbClr val="3F7F5F"/>
                </a:solidFill>
                <a:highlight>
                  <a:srgbClr val="FFFFFF"/>
                </a:highlight>
              </a:rPr>
              <a:t>// (關鍵) 絕對不要用 @Data</a:t>
            </a:r>
            <a:endParaRPr b="1" sz="1200">
              <a:solidFill>
                <a:srgbClr val="3F7F5F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rgbClr val="646464"/>
                </a:solidFill>
                <a:highlight>
                  <a:srgbClr val="FFFFFF"/>
                </a:highlight>
              </a:rPr>
              <a:t>@Getter</a:t>
            </a:r>
            <a:endParaRPr b="1" sz="1200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rgbClr val="646464"/>
                </a:solidFill>
                <a:highlight>
                  <a:srgbClr val="FFFFFF"/>
                </a:highlight>
              </a:rPr>
              <a:t>@Setter</a:t>
            </a:r>
            <a:endParaRPr b="1" sz="1200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rgbClr val="646464"/>
                </a:solidFill>
                <a:highlight>
                  <a:srgbClr val="FFFFFF"/>
                </a:highlight>
              </a:rPr>
              <a:t>@NoArgsConstructor</a:t>
            </a:r>
            <a:endParaRPr b="1" sz="1200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rgbClr val="646464"/>
                </a:solidFill>
                <a:highlight>
                  <a:srgbClr val="FFFFFF"/>
                </a:highlight>
              </a:rPr>
              <a:t>@ToString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(exclude = {</a:t>
            </a:r>
            <a:r>
              <a:rPr b="1" lang="en" sz="1200">
                <a:solidFill>
                  <a:srgbClr val="2A00FF"/>
                </a:solidFill>
                <a:highlight>
                  <a:srgbClr val="FFFFFF"/>
                </a:highlight>
              </a:rPr>
              <a:t>"order"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b="1" lang="en" sz="1200">
                <a:solidFill>
                  <a:srgbClr val="2A00FF"/>
                </a:solidFill>
                <a:highlight>
                  <a:srgbClr val="FFFFFF"/>
                </a:highlight>
              </a:rPr>
              <a:t>"product"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b="1" lang="en" sz="1200">
                <a:solidFill>
                  <a:srgbClr val="2A00FF"/>
                </a:solidFill>
                <a:highlight>
                  <a:srgbClr val="FFFFFF"/>
                </a:highlight>
              </a:rPr>
              <a:t>"productRating"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})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rgbClr val="646464"/>
                </a:solidFill>
                <a:highlight>
                  <a:srgbClr val="FFFFFF"/>
                </a:highlight>
              </a:rPr>
              <a:t>@EqualsAndHashCode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(exclude = {</a:t>
            </a:r>
            <a:r>
              <a:rPr b="1" lang="en" sz="1200">
                <a:solidFill>
                  <a:srgbClr val="2A00FF"/>
                </a:solidFill>
                <a:highlight>
                  <a:srgbClr val="FFFFFF"/>
                </a:highlight>
              </a:rPr>
              <a:t>"order"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b="1" lang="en" sz="1200">
                <a:solidFill>
                  <a:srgbClr val="2A00FF"/>
                </a:solidFill>
                <a:highlight>
                  <a:srgbClr val="FFFFFF"/>
                </a:highlight>
              </a:rPr>
              <a:t>"product"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b="1" lang="en" sz="1200">
                <a:solidFill>
                  <a:srgbClr val="2A00FF"/>
                </a:solidFill>
                <a:highlight>
                  <a:srgbClr val="FFFFFF"/>
                </a:highlight>
              </a:rPr>
              <a:t>"productRating"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})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en" sz="1200">
                <a:solidFill>
                  <a:srgbClr val="7F0055"/>
                </a:solidFill>
                <a:highlight>
                  <a:srgbClr val="FFFFFF"/>
                </a:highlight>
              </a:rPr>
              <a:t>class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 OrderItemPO {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rgbClr val="646464"/>
                </a:solidFill>
                <a:highlight>
                  <a:srgbClr val="FFFFFF"/>
                </a:highlight>
              </a:rPr>
              <a:t>@Id</a:t>
            </a:r>
            <a:endParaRPr b="1" sz="1200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200">
                <a:solidFill>
                  <a:srgbClr val="646464"/>
                </a:solidFill>
                <a:highlight>
                  <a:srgbClr val="FFFFFF"/>
                </a:highlight>
              </a:rPr>
              <a:t>@GeneratedValue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(strategy = GenerationType.</a:t>
            </a:r>
            <a:r>
              <a:rPr b="1" i="1" lang="en" sz="1200">
                <a:solidFill>
                  <a:srgbClr val="0000C0"/>
                </a:solidFill>
                <a:highlight>
                  <a:srgbClr val="FFFFFF"/>
                </a:highlight>
              </a:rPr>
              <a:t>IDENTITY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200">
                <a:solidFill>
                  <a:srgbClr val="646464"/>
                </a:solidFill>
                <a:highlight>
                  <a:srgbClr val="FFFFFF"/>
                </a:highlight>
              </a:rPr>
              <a:t>@Column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(name = </a:t>
            </a:r>
            <a:r>
              <a:rPr b="1" lang="en" sz="1200">
                <a:solidFill>
                  <a:srgbClr val="2A00FF"/>
                </a:solidFill>
                <a:highlight>
                  <a:srgbClr val="FFFFFF"/>
                </a:highlight>
              </a:rPr>
              <a:t>"order_item_id"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200">
                <a:solidFill>
                  <a:srgbClr val="7F0055"/>
                </a:solidFill>
                <a:highlight>
                  <a:srgbClr val="FFFFFF"/>
                </a:highlight>
              </a:rPr>
              <a:t>private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 Long </a:t>
            </a:r>
            <a:r>
              <a:rPr b="1" lang="en" sz="1200">
                <a:solidFill>
                  <a:srgbClr val="0000C0"/>
                </a:solidFill>
                <a:highlight>
                  <a:srgbClr val="FFFFFF"/>
                </a:highlight>
              </a:rPr>
              <a:t>orderItemId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200">
                <a:solidFill>
                  <a:srgbClr val="646464"/>
                </a:solidFill>
                <a:highlight>
                  <a:srgbClr val="FFFFFF"/>
                </a:highlight>
              </a:rPr>
              <a:t>@ManyToOne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(fetch = FetchType.</a:t>
            </a:r>
            <a:r>
              <a:rPr b="1" i="1" lang="en" sz="1200">
                <a:solidFill>
                  <a:srgbClr val="0000C0"/>
                </a:solidFill>
                <a:highlight>
                  <a:srgbClr val="FFFFFF"/>
                </a:highlight>
              </a:rPr>
              <a:t>LAZY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200">
                <a:solidFill>
                  <a:srgbClr val="646464"/>
                </a:solidFill>
                <a:highlight>
                  <a:srgbClr val="FFFFFF"/>
                </a:highlight>
              </a:rPr>
              <a:t>@JoinColumn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(name = </a:t>
            </a:r>
            <a:r>
              <a:rPr b="1" lang="en" sz="1200">
                <a:solidFill>
                  <a:srgbClr val="2A00FF"/>
                </a:solidFill>
                <a:highlight>
                  <a:srgbClr val="FFFFFF"/>
                </a:highlight>
              </a:rPr>
              <a:t>"order_id"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, nullable = </a:t>
            </a:r>
            <a:r>
              <a:rPr b="1" lang="en" sz="1200">
                <a:solidFill>
                  <a:srgbClr val="7F0055"/>
                </a:solidFill>
                <a:highlight>
                  <a:srgbClr val="FFFFFF"/>
                </a:highlight>
              </a:rPr>
              <a:t>false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200">
                <a:solidFill>
                  <a:srgbClr val="7F0055"/>
                </a:solidFill>
                <a:highlight>
                  <a:srgbClr val="FFFFFF"/>
                </a:highlight>
              </a:rPr>
              <a:t>private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 OrderPO </a:t>
            </a:r>
            <a:r>
              <a:rPr b="1" lang="en" sz="1200">
                <a:solidFill>
                  <a:srgbClr val="0000C0"/>
                </a:solidFill>
                <a:highlight>
                  <a:srgbClr val="FFFFFF"/>
                </a:highlight>
              </a:rPr>
              <a:t>order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rgbClr val="646464"/>
                </a:solidFill>
                <a:highlight>
                  <a:srgbClr val="FFFFFF"/>
                </a:highlight>
              </a:rPr>
              <a:t>@ManyToOne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(fetch = FetchType.</a:t>
            </a:r>
            <a:r>
              <a:rPr b="1" i="1" lang="en" sz="1200">
                <a:solidFill>
                  <a:srgbClr val="0000C0"/>
                </a:solidFill>
                <a:highlight>
                  <a:srgbClr val="FFFFFF"/>
                </a:highlight>
              </a:rPr>
              <a:t>LAZY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200">
                <a:solidFill>
                  <a:srgbClr val="646464"/>
                </a:solidFill>
                <a:highlight>
                  <a:srgbClr val="FFFFFF"/>
                </a:highlight>
              </a:rPr>
              <a:t>@JoinColumn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(name = </a:t>
            </a:r>
            <a:r>
              <a:rPr b="1" lang="en" sz="1200">
                <a:solidFill>
                  <a:srgbClr val="2A00FF"/>
                </a:solidFill>
                <a:highlight>
                  <a:srgbClr val="FFFFFF"/>
                </a:highlight>
              </a:rPr>
              <a:t>"product_id"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, nullable = </a:t>
            </a:r>
            <a:r>
              <a:rPr b="1" lang="en" sz="1200">
                <a:solidFill>
                  <a:srgbClr val="7F0055"/>
                </a:solidFill>
                <a:highlight>
                  <a:srgbClr val="FFFFFF"/>
                </a:highlight>
              </a:rPr>
              <a:t>true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2162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200">
                <a:solidFill>
                  <a:srgbClr val="7F0055"/>
                </a:solidFill>
                <a:highlight>
                  <a:srgbClr val="FFFFFF"/>
                </a:highlight>
              </a:rPr>
              <a:t>private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 ProductPO </a:t>
            </a:r>
            <a:r>
              <a:rPr b="1" lang="en" sz="1200">
                <a:solidFill>
                  <a:srgbClr val="0000C0"/>
                </a:solidFill>
                <a:highlight>
                  <a:srgbClr val="FFFFFF"/>
                </a:highlight>
              </a:rPr>
              <a:t>product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/>
          </a:p>
        </p:txBody>
      </p:sp>
      <p:sp>
        <p:nvSpPr>
          <p:cNvPr id="446" name="Google Shape;446;p70"/>
          <p:cNvSpPr txBox="1"/>
          <p:nvPr/>
        </p:nvSpPr>
        <p:spPr>
          <a:xfrm>
            <a:off x="5892000" y="1152475"/>
            <a:ext cx="2940300" cy="26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因為 </a:t>
            </a:r>
            <a:r>
              <a:rPr b="1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@Data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會自動產生 ToString / Equals / HashCode，導致 Lazy Loading、雙向關係、Hibernate Proxy 全部炸掉。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只要是 JPA Entity，一律：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不用 </a:t>
            </a:r>
            <a:r>
              <a:rPr b="0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@Data</a:t>
            </a:r>
            <a:br>
              <a:rPr b="0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用 Getter、Setter + 有控制的 ToString、Equals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資料庫Order_items和Orders關聯性</a:t>
            </a:r>
            <a:endParaRPr/>
          </a:p>
        </p:txBody>
      </p:sp>
      <p:sp>
        <p:nvSpPr>
          <p:cNvPr id="452" name="Google Shape;452;p71"/>
          <p:cNvSpPr txBox="1"/>
          <p:nvPr>
            <p:ph idx="1" type="body"/>
          </p:nvPr>
        </p:nvSpPr>
        <p:spPr>
          <a:xfrm>
            <a:off x="311700" y="1152475"/>
            <a:ext cx="85206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Order_items是「訂單項目」的資料表，用來記錄每張訂單中包含了哪些商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品,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每一筆Order_items資料中會包含一個Order_id欄位，指向Orders資料表中的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id欄位</a:t>
            </a:r>
            <a:endParaRPr/>
          </a:p>
        </p:txBody>
      </p:sp>
      <p:pic>
        <p:nvPicPr>
          <p:cNvPr id="453" name="Google Shape;453;p71" title="螢幕擷取畫面 2025-11-26 113744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525" y="3157675"/>
            <a:ext cx="5986316" cy="20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SellerOrderController 功能簡介 </a:t>
            </a:r>
            <a:endParaRPr/>
          </a:p>
        </p:txBody>
      </p:sp>
      <p:sp>
        <p:nvSpPr>
          <p:cNvPr id="459" name="Google Shape;459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200">
                <a:solidFill>
                  <a:srgbClr val="3F5FBF"/>
                </a:solidFill>
                <a:highlight>
                  <a:srgbClr val="FFFFFF"/>
                </a:highlight>
              </a:rPr>
              <a:t>查詢 ”賣家” 收到的所有訂單</a:t>
            </a:r>
            <a:endParaRPr b="1" sz="1200">
              <a:solidFill>
                <a:srgbClr val="3F5FBF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200">
                <a:solidFill>
                  <a:srgbClr val="3F5FBF"/>
                </a:solidFill>
                <a:highlight>
                  <a:srgbClr val="FFFFFF"/>
                </a:highlight>
              </a:rPr>
              <a:t>GET </a:t>
            </a:r>
            <a:r>
              <a:rPr b="1" lang="en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http://localhost:8080/api/seller/orders/me</a:t>
            </a:r>
            <a:endParaRPr b="1" sz="1200">
              <a:solidFill>
                <a:srgbClr val="3F5FBF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200">
              <a:solidFill>
                <a:srgbClr val="3F5FB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646464"/>
                </a:solidFill>
                <a:highlight>
                  <a:srgbClr val="FFFFFF"/>
                </a:highlight>
              </a:rPr>
              <a:t> @RestController</a:t>
            </a:r>
            <a:endParaRPr b="1" sz="1200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200">
                <a:solidFill>
                  <a:srgbClr val="646464"/>
                </a:solidFill>
                <a:highlight>
                  <a:srgbClr val="FFFFFF"/>
                </a:highlight>
              </a:rPr>
              <a:t>@RequestMapping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b="1" lang="en" sz="1200">
                <a:solidFill>
                  <a:srgbClr val="2A00FF"/>
                </a:solidFill>
                <a:highlight>
                  <a:srgbClr val="FFFFFF"/>
                </a:highlight>
              </a:rPr>
              <a:t>"/api/seller/orders"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en" sz="1200">
                <a:solidFill>
                  <a:srgbClr val="7F0055"/>
                </a:solidFill>
                <a:highlight>
                  <a:srgbClr val="FFFFFF"/>
                </a:highlight>
              </a:rPr>
              <a:t>class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 SellerOrderController {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流程說明: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驗證是否為賣家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根據users table的user id(關聯到orders 的seller id)找出此賣家下的所有訂單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chemeClr val="lt1"/>
                </a:highlight>
              </a:rPr>
              <a:t>為了不要有recursion造成stackoverflow(不斷循環查詢造成記憶體爆掉), OrderPO要設定成"LAZY"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311700" y="100468"/>
            <a:ext cx="88762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首頁</a:t>
            </a:r>
            <a:endParaRPr/>
          </a:p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311700" y="1152474"/>
            <a:ext cx="8520600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首頁預設會顯示角色分流畫面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點擊角色後進入登入/註冊</a:t>
            </a:r>
            <a:endParaRPr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      (選擇管理員則只有登入)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1480" y="386818"/>
            <a:ext cx="2853175" cy="208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3709" y="2723324"/>
            <a:ext cx="2506638" cy="2246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3264" y="2723323"/>
            <a:ext cx="2621953" cy="2246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RatingController 功能簡介</a:t>
            </a:r>
            <a:endParaRPr/>
          </a:p>
        </p:txBody>
      </p:sp>
      <p:sp>
        <p:nvSpPr>
          <p:cNvPr id="465" name="Google Shape;465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76904"/>
              <a:buNone/>
            </a:pPr>
            <a:r>
              <a:rPr b="1" lang="en" sz="1100">
                <a:solidFill>
                  <a:srgbClr val="646464"/>
                </a:solidFill>
                <a:highlight>
                  <a:srgbClr val="FFFFFF"/>
                </a:highlight>
              </a:rPr>
              <a:t>買家評論:</a:t>
            </a:r>
            <a:endParaRPr b="1" sz="1100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76904"/>
              <a:buNone/>
            </a:pPr>
            <a:r>
              <a:t/>
            </a:r>
            <a:endParaRPr b="1" sz="1100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b="1" lang="en" sz="1100">
                <a:solidFill>
                  <a:srgbClr val="646464"/>
                </a:solidFill>
                <a:highlight>
                  <a:srgbClr val="FFFFFF"/>
                </a:highlight>
              </a:rPr>
              <a:t>@RestController</a:t>
            </a:r>
            <a:endParaRPr b="1" sz="1100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76904"/>
              <a:buNone/>
            </a:pPr>
            <a:r>
              <a:rPr b="1" lang="en" sz="1100">
                <a:solidFill>
                  <a:srgbClr val="646464"/>
                </a:solidFill>
                <a:highlight>
                  <a:srgbClr val="FFFFFF"/>
                </a:highlight>
              </a:rPr>
              <a:t>@RequestMapping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b="1" lang="en" sz="1100">
                <a:solidFill>
                  <a:srgbClr val="2A00FF"/>
                </a:solidFill>
                <a:highlight>
                  <a:srgbClr val="FFFFFF"/>
                </a:highlight>
              </a:rPr>
              <a:t>"/api/ratings"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76904"/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POST貼上評論:</a:t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b="1" lang="en" sz="1100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en" sz="1100">
                <a:solidFill>
                  <a:srgbClr val="7F0055"/>
                </a:solidFill>
                <a:highlight>
                  <a:srgbClr val="FFFFFF"/>
                </a:highlight>
              </a:rPr>
              <a:t>class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 RatingController {</a:t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b="1" lang="en" sz="1100">
                <a:solidFill>
                  <a:srgbClr val="646464"/>
                </a:solidFill>
                <a:highlight>
                  <a:srgbClr val="FFFFFF"/>
                </a:highlight>
              </a:rPr>
              <a:t>@PostMapping</a:t>
            </a:r>
            <a:endParaRPr b="1" sz="1100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00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 ResponseEntity&lt;?&gt; createRating(</a:t>
            </a:r>
            <a:r>
              <a:rPr b="1" lang="en" sz="1100">
                <a:solidFill>
                  <a:srgbClr val="646464"/>
                </a:solidFill>
                <a:highlight>
                  <a:srgbClr val="FFFFFF"/>
                </a:highlight>
              </a:rPr>
              <a:t>@Valid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en" sz="1100">
                <a:solidFill>
                  <a:srgbClr val="646464"/>
                </a:solidFill>
                <a:highlight>
                  <a:srgbClr val="FFFFFF"/>
                </a:highlight>
              </a:rPr>
              <a:t>@RequestBody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 CreateRatingRequestVO </a:t>
            </a:r>
            <a:r>
              <a:rPr b="1" lang="en" sz="1100">
                <a:solidFill>
                  <a:srgbClr val="6A3E3E"/>
                </a:solidFill>
                <a:highlight>
                  <a:srgbClr val="FFFFFF"/>
                </a:highlight>
              </a:rPr>
              <a:t>requestVO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) {</a:t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b="1" lang="en" sz="1100">
                <a:solidFill>
                  <a:srgbClr val="7F0055"/>
                </a:solidFill>
                <a:highlight>
                  <a:srgbClr val="FFFFFF"/>
                </a:highlight>
              </a:rPr>
              <a:t>try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 {</a:t>
            </a:r>
            <a:endParaRPr b="1" sz="1100">
              <a:solidFill>
                <a:srgbClr val="3F7F5F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   RatingResponseVO </a:t>
            </a:r>
            <a:r>
              <a:rPr b="1" lang="en" sz="1100">
                <a:solidFill>
                  <a:srgbClr val="6A3E3E"/>
                </a:solidFill>
                <a:highlight>
                  <a:srgbClr val="FFFFFF"/>
                </a:highlight>
              </a:rPr>
              <a:t>newRating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 = </a:t>
            </a:r>
            <a:r>
              <a:rPr b="1" lang="en" sz="1100">
                <a:solidFill>
                  <a:srgbClr val="0000C0"/>
                </a:solidFill>
                <a:highlight>
                  <a:srgbClr val="D4D4D4"/>
                </a:highlight>
              </a:rPr>
              <a:t>ratingService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.createRating(</a:t>
            </a:r>
            <a:r>
              <a:rPr b="1" lang="en" sz="1100">
                <a:solidFill>
                  <a:srgbClr val="6A3E3E"/>
                </a:solidFill>
                <a:highlight>
                  <a:srgbClr val="FFFFFF"/>
                </a:highlight>
              </a:rPr>
              <a:t>requestVO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76904"/>
              <a:buNone/>
            </a:pPr>
            <a:r>
              <a:rPr lang="en" sz="1100"/>
              <a:t>驗證角色是否為買家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76904"/>
              <a:buNone/>
            </a:pPr>
            <a:r>
              <a:rPr lang="en" sz="1100"/>
              <a:t>取得訂單明細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76904"/>
              <a:buNone/>
            </a:pPr>
            <a:r>
              <a:rPr lang="en" sz="1100"/>
              <a:t>JAP儲存評價</a:t>
            </a:r>
            <a:endParaRPr sz="11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RatingController 功能簡介</a:t>
            </a:r>
            <a:endParaRPr/>
          </a:p>
        </p:txBody>
      </p:sp>
      <p:sp>
        <p:nvSpPr>
          <p:cNvPr id="471" name="Google Shape;471;p74"/>
          <p:cNvSpPr txBox="1"/>
          <p:nvPr>
            <p:ph idx="1" type="body"/>
          </p:nvPr>
        </p:nvSpPr>
        <p:spPr>
          <a:xfrm>
            <a:off x="311700" y="1152475"/>
            <a:ext cx="8520600" cy="3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200">
                <a:solidFill>
                  <a:schemeClr val="dk1"/>
                </a:solidFill>
              </a:rPr>
              <a:t>買家(登入買家)的所有評論</a:t>
            </a:r>
            <a:r>
              <a:rPr lang="en" sz="1200"/>
              <a:t>: </a:t>
            </a:r>
            <a:r>
              <a:rPr lang="en" sz="1200">
                <a:solidFill>
                  <a:srgbClr val="0000FF"/>
                </a:solidFill>
              </a:rPr>
              <a:t>GET 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</a:rPr>
              <a:t>/api/ratings/me</a:t>
            </a:r>
            <a:endParaRPr b="1" sz="12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00">
                <a:solidFill>
                  <a:srgbClr val="646464"/>
                </a:solidFill>
                <a:highlight>
                  <a:srgbClr val="FFFFFF"/>
                </a:highlight>
              </a:rPr>
              <a:t>@GetMapping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b="1" lang="en" sz="1100">
                <a:solidFill>
                  <a:srgbClr val="2A00FF"/>
                </a:solidFill>
                <a:highlight>
                  <a:srgbClr val="FFFFFF"/>
                </a:highlight>
              </a:rPr>
              <a:t>"/me"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00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 ResponseEntity&lt;?&gt; getMyRatings() {</a:t>
            </a:r>
            <a:endParaRPr b="1" sz="1100">
              <a:solidFill>
                <a:srgbClr val="7F0055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/>
              <a:t>驗證角色是否為買家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修改評論</a:t>
            </a:r>
            <a:r>
              <a:rPr lang="en" sz="1200"/>
              <a:t>: </a:t>
            </a:r>
            <a:r>
              <a:rPr lang="en" sz="1200">
                <a:solidFill>
                  <a:srgbClr val="0000FF"/>
                </a:solidFill>
              </a:rPr>
              <a:t>PUT </a:t>
            </a:r>
            <a:r>
              <a:rPr b="1" lang="en" sz="1200">
                <a:solidFill>
                  <a:srgbClr val="0000FF"/>
                </a:solidFill>
                <a:highlight>
                  <a:srgbClr val="FFFFFF"/>
                </a:highlight>
              </a:rPr>
              <a:t>/api/ratings/{ratingId}</a:t>
            </a:r>
            <a:endParaRPr sz="1200"/>
          </a:p>
          <a:p>
            <a:pPr indent="0" lvl="0" marL="25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646464"/>
                </a:solidFill>
                <a:highlight>
                  <a:srgbClr val="FFFFFF"/>
                </a:highlight>
              </a:rPr>
              <a:t>@PutMapping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b="1" lang="en" sz="1100">
                <a:solidFill>
                  <a:srgbClr val="2A00FF"/>
                </a:solidFill>
                <a:highlight>
                  <a:srgbClr val="FFFFFF"/>
                </a:highlight>
              </a:rPr>
              <a:t>"/{ratingId}"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00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 ResponseEntity&lt;?&gt; updateMyRating(</a:t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驗證角色是否為買家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/>
              <a:t>取得評價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1100"/>
              <a:t>更新欄位</a:t>
            </a:r>
            <a:endParaRPr sz="11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WalletController 功能簡介</a:t>
            </a:r>
            <a:endParaRPr/>
          </a:p>
        </p:txBody>
      </p:sp>
      <p:sp>
        <p:nvSpPr>
          <p:cNvPr id="477" name="Google Shape;477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646464"/>
                </a:solidFill>
                <a:highlight>
                  <a:srgbClr val="FFFFFF"/>
                </a:highlight>
              </a:rPr>
              <a:t>@PostMapping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b="1" lang="en" sz="1100">
                <a:solidFill>
                  <a:srgbClr val="2A00FF"/>
                </a:solidFill>
                <a:highlight>
                  <a:srgbClr val="FFFFFF"/>
                </a:highlight>
              </a:rPr>
              <a:t>"/topup"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)		// </a:t>
            </a:r>
            <a:r>
              <a:rPr b="1" lang="en" sz="1100">
                <a:solidFill>
                  <a:srgbClr val="0000FF"/>
                </a:solidFill>
                <a:highlight>
                  <a:srgbClr val="FFFFFF"/>
                </a:highlight>
              </a:rPr>
              <a:t>POST /api/wallet/topup</a:t>
            </a:r>
            <a:endParaRPr b="1" sz="11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00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 ResponseEntity&lt;?&gt; topUpMyWallet(</a:t>
            </a:r>
            <a:r>
              <a:rPr b="1" lang="en" sz="1100">
                <a:solidFill>
                  <a:srgbClr val="646464"/>
                </a:solidFill>
                <a:highlight>
                  <a:srgbClr val="FFFFFF"/>
                </a:highlight>
              </a:rPr>
              <a:t>@Valid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en" sz="1100">
                <a:solidFill>
                  <a:srgbClr val="646464"/>
                </a:solidFill>
                <a:highlight>
                  <a:srgbClr val="FFFFFF"/>
                </a:highlight>
              </a:rPr>
              <a:t>@RequestBody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 TopUpRequestVO </a:t>
            </a:r>
            <a:r>
              <a:rPr b="1" lang="en" sz="1100">
                <a:solidFill>
                  <a:srgbClr val="6A3E3E"/>
                </a:solidFill>
                <a:highlight>
                  <a:srgbClr val="FFFFFF"/>
                </a:highlight>
              </a:rPr>
              <a:t>requestVO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) {</a:t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取得錢包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加值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儲存變更錢包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JPA建立交易紀錄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將紀錄存到後端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1200"/>
              <a:t>回傳更新後的錢包</a:t>
            </a:r>
            <a:endParaRPr sz="1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6"/>
          <p:cNvSpPr/>
          <p:nvPr/>
        </p:nvSpPr>
        <p:spPr>
          <a:xfrm>
            <a:off x="112142" y="80104"/>
            <a:ext cx="57877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AdminUserController – 管理員後台會員管理 API</a:t>
            </a:r>
            <a:endParaRPr b="0" i="0" sz="20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83" name="Google Shape;48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42" y="617197"/>
            <a:ext cx="3638267" cy="274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297" y="3360377"/>
            <a:ext cx="3991795" cy="171902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6"/>
          <p:cNvSpPr/>
          <p:nvPr/>
        </p:nvSpPr>
        <p:spPr>
          <a:xfrm>
            <a:off x="4408098" y="2149390"/>
            <a:ext cx="473590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GET /api/admin/users：管理員查看所有會員清單（買家＋賣家）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GET /api/admin/users/{userId}：依 userId 查單一會員詳細資料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DELETE /api/admin/users/{userId}：呼叫 AdminUserService 刪除或停用會員帳號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7"/>
          <p:cNvSpPr/>
          <p:nvPr/>
        </p:nvSpPr>
        <p:spPr>
          <a:xfrm>
            <a:off x="217141" y="94112"/>
            <a:ext cx="42466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 報表  AdminReportController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41" y="678780"/>
            <a:ext cx="3906300" cy="142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141" y="2106600"/>
            <a:ext cx="3669877" cy="253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0407" y="678780"/>
            <a:ext cx="3487928" cy="1810528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7"/>
          <p:cNvSpPr/>
          <p:nvPr/>
        </p:nvSpPr>
        <p:spPr>
          <a:xfrm>
            <a:off x="4123441" y="3129771"/>
            <a:ext cx="4951548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GET /api/admin/reports/summary?period=WEEK|QUARTER：取得周報／季報營運摘要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GET /api/admin/reports/financial：取得營收、訂單數、平均客單價等財務統計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Controller 只負責接收 period 等參數，實際統計邏輯交給 AdminReportService</a:t>
            </a:r>
            <a:endParaRPr b="0" i="0" sz="1400" u="none" cap="none" strike="noStrike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結論</a:t>
            </a:r>
            <a:endParaRPr/>
          </a:p>
        </p:txBody>
      </p:sp>
      <p:sp>
        <p:nvSpPr>
          <p:cNvPr id="500" name="Google Shape;500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本專案，整合前端與後端技術，實作會員登入、商品展示、購物車、訂單管理等功能。前端使用HTML、JavaScript建構互動式介面，並串接後端RESTful API。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後端則採用Spring Boot 搭配JWT 驗證與資料庫(MySQL)，實現完整的帳號驗證與訂單資料管理，本專案展示了前後端分離商城系統。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串接綠界第三方金流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9"/>
          <p:cNvSpPr/>
          <p:nvPr/>
        </p:nvSpPr>
        <p:spPr>
          <a:xfrm>
            <a:off x="609600" y="609600"/>
            <a:ext cx="8083296" cy="445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綠界支付流程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79"/>
          <p:cNvSpPr/>
          <p:nvPr/>
        </p:nvSpPr>
        <p:spPr>
          <a:xfrm>
            <a:off x="609600" y="1704975"/>
            <a:ext cx="8083296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" sz="1350" u="none" cap="none" strike="noStrike">
                <a:solidFill>
                  <a:srgbClr val="F59E0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❶ 結帳頁面</a:t>
            </a:r>
            <a:r>
              <a:rPr b="0" i="0" lang="en" sz="135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- 買家點擊「綠界支付」按鈕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79"/>
          <p:cNvSpPr/>
          <p:nvPr/>
        </p:nvSpPr>
        <p:spPr>
          <a:xfrm>
            <a:off x="609600" y="2131665"/>
            <a:ext cx="8083296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" sz="1350" u="none" cap="none" strike="noStrike">
                <a:solidFill>
                  <a:srgbClr val="F59E0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❷ 訂單建立</a:t>
            </a:r>
            <a:r>
              <a:rPr b="0" i="0" lang="en" sz="135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- 系統計算購物車金額與商品明細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79"/>
          <p:cNvSpPr/>
          <p:nvPr/>
        </p:nvSpPr>
        <p:spPr>
          <a:xfrm>
            <a:off x="609600" y="2558355"/>
            <a:ext cx="8083296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" sz="1350" u="none" cap="none" strike="noStrike">
                <a:solidFill>
                  <a:srgbClr val="F59E0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❸ 參數準備</a:t>
            </a:r>
            <a:r>
              <a:rPr b="0" i="0" lang="en" sz="135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- 產生綠界所需參數 + SHA-256 簽章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79"/>
          <p:cNvSpPr/>
          <p:nvPr/>
        </p:nvSpPr>
        <p:spPr>
          <a:xfrm>
            <a:off x="609600" y="2985046"/>
            <a:ext cx="8083296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" sz="1350" u="none" cap="none" strike="noStrike">
                <a:solidFill>
                  <a:srgbClr val="F59E0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❹ 自動跳轉</a:t>
            </a:r>
            <a:r>
              <a:rPr b="0" i="0" lang="en" sz="135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- 送出自動提交的 HTML 表單到綠界頁面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79"/>
          <p:cNvSpPr/>
          <p:nvPr/>
        </p:nvSpPr>
        <p:spPr>
          <a:xfrm>
            <a:off x="609600" y="3411736"/>
            <a:ext cx="8083296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" sz="1350" u="none" cap="none" strike="noStrike">
                <a:solidFill>
                  <a:srgbClr val="F59E0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❺ 支付完成</a:t>
            </a:r>
            <a:r>
              <a:rPr b="0" i="0" lang="en" sz="135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- 用戶選擇付款方式（信用卡、超商、ATM）並完成付款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79"/>
          <p:cNvSpPr/>
          <p:nvPr/>
        </p:nvSpPr>
        <p:spPr>
          <a:xfrm>
            <a:off x="609600" y="3838426"/>
            <a:ext cx="8083296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" sz="1350" u="none" cap="none" strike="noStrike">
                <a:solidFill>
                  <a:srgbClr val="F59E0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❻ 回調通知</a:t>
            </a:r>
            <a:r>
              <a:rPr b="0" i="0" lang="en" sz="135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- 綠界回傳 /notify，系統驗證並自動建立訂單紀錄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ECPayController - 產生訂單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80" title="Screenshot from 2025-11-26 19-11-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350" y="1017725"/>
            <a:ext cx="56007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80"/>
          <p:cNvSpPr txBox="1"/>
          <p:nvPr/>
        </p:nvSpPr>
        <p:spPr>
          <a:xfrm>
            <a:off x="311700" y="1017725"/>
            <a:ext cx="29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功能：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從資料庫抓取購物車與計算總金額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20" name="Google Shape;520;p80" title="Screenshot from 2025-11-26 19-14-3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631300"/>
            <a:ext cx="72771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ECPayController - 產生訂單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81"/>
          <p:cNvSpPr txBox="1"/>
          <p:nvPr>
            <p:ph idx="1" type="body"/>
          </p:nvPr>
        </p:nvSpPr>
        <p:spPr>
          <a:xfrm>
            <a:off x="311700" y="1152475"/>
            <a:ext cx="2957400" cy="15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將</a:t>
            </a:r>
            <a:r>
              <a:rPr lang="en"/>
              <a:t>綠界API需要的參數值準備好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81" title="Screenshot from 2025-11-26 20-23-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000" y="1758750"/>
            <a:ext cx="4037000" cy="27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81" title="Screenshot from 2025-11-26 20-37-2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00" y="2845000"/>
            <a:ext cx="502920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ECPayController - 產生訂單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82"/>
          <p:cNvSpPr txBox="1"/>
          <p:nvPr>
            <p:ph idx="1" type="body"/>
          </p:nvPr>
        </p:nvSpPr>
        <p:spPr>
          <a:xfrm>
            <a:off x="202725" y="3008125"/>
            <a:ext cx="17877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產生訂單(表單)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＆送出表單給綠界</a:t>
            </a:r>
            <a:endParaRPr/>
          </a:p>
        </p:txBody>
      </p:sp>
      <p:pic>
        <p:nvPicPr>
          <p:cNvPr id="535" name="Google Shape;535;p82" title="Screenshot from 2025-11-26 20-41-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700" y="3008125"/>
            <a:ext cx="6739801" cy="186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2" title="Screenshot from 2025-11-26 20-43-0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5525" y="1017725"/>
            <a:ext cx="589597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82"/>
          <p:cNvSpPr txBox="1"/>
          <p:nvPr>
            <p:ph idx="1" type="body"/>
          </p:nvPr>
        </p:nvSpPr>
        <p:spPr>
          <a:xfrm>
            <a:off x="311700" y="1017725"/>
            <a:ext cx="2863800" cy="13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防止回傳回來的表單被竄改：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CheckMacValue 是 SHA-256 雜湊產生的簽章，不能還原，不能反解原文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0" y="0"/>
            <a:ext cx="166287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註冊系統</a:t>
            </a:r>
            <a:endParaRPr b="1"/>
          </a:p>
        </p:txBody>
      </p:sp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311700" y="1152475"/>
            <a:ext cx="4180787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輸入電子郵件後按下[獲取驗證碼]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驗證碼會傳送到郵箱裡</a:t>
            </a:r>
            <a:endParaRPr>
              <a:solidFill>
                <a:schemeClr val="dk1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     (後端Console也能看到)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102" y="2397549"/>
            <a:ext cx="3074504" cy="167153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227" y="1240577"/>
            <a:ext cx="2353057" cy="377839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4780671" y="502795"/>
            <a:ext cx="2954655" cy="94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輸入驗證碼跟基本資料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註冊完成後會跳回首頁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en" sz="27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NotifyController</a:t>
            </a:r>
            <a:r>
              <a:rPr lang="en" sz="2750">
                <a:highlight>
                  <a:schemeClr val="lt1"/>
                </a:highlight>
              </a:rPr>
              <a:t> </a:t>
            </a:r>
            <a:r>
              <a:rPr lang="en"/>
              <a:t>- </a:t>
            </a:r>
            <a:r>
              <a:rPr lang="en"/>
              <a:t>付款接收</a:t>
            </a:r>
            <a:endParaRPr/>
          </a:p>
        </p:txBody>
      </p:sp>
      <p:sp>
        <p:nvSpPr>
          <p:cNvPr id="543" name="Google Shape;543;p83"/>
          <p:cNvSpPr txBox="1"/>
          <p:nvPr>
            <p:ph idx="1" type="body"/>
          </p:nvPr>
        </p:nvSpPr>
        <p:spPr>
          <a:xfrm>
            <a:off x="311700" y="1152475"/>
            <a:ext cx="85206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@PostMapping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("/notify")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public String receiveNotify(HttpServletRequest request) throws UnsupportedEncodingException {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會解析回傳的參數，驗證簽章，檢查交易狀態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en" sz="27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NotifyController - 將回傳的購物清單存回資料庫 </a:t>
            </a:r>
            <a:endParaRPr/>
          </a:p>
        </p:txBody>
      </p:sp>
      <p:sp>
        <p:nvSpPr>
          <p:cNvPr id="549" name="Google Shape;549;p84"/>
          <p:cNvSpPr txBox="1"/>
          <p:nvPr>
            <p:ph idx="1" type="body"/>
          </p:nvPr>
        </p:nvSpPr>
        <p:spPr>
          <a:xfrm>
            <a:off x="311700" y="115974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程式：</a:t>
            </a:r>
            <a:endParaRPr sz="1400">
              <a:solidFill>
                <a:srgbClr val="0000F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private String processOrder(Map&lt;String, String&gt; params) {</a:t>
            </a:r>
            <a:endParaRPr sz="1400">
              <a:solidFill>
                <a:srgbClr val="43434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1. 找到買家購物車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2. 驗證總金額是否正確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3. 拆分訂單、扣庫存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4. 賣家錢包入帳 (因為綠界代收了)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5. 不扣買家錢包餘額 (因為是外部付款)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提供參數：</a:t>
            </a:r>
            <a:endParaRPr sz="1400">
              <a:solidFill>
                <a:srgbClr val="0000F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user id, 總金額, 訂單號</a:t>
            </a:r>
            <a:endParaRPr sz="140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5"/>
          <p:cNvSpPr/>
          <p:nvPr/>
        </p:nvSpPr>
        <p:spPr>
          <a:xfrm>
            <a:off x="609600" y="1283940"/>
            <a:ext cx="7924800" cy="1415355"/>
          </a:xfrm>
          <a:prstGeom prst="rect">
            <a:avLst/>
          </a:prstGeom>
          <a:solidFill>
            <a:srgbClr val="DBEAFE"/>
          </a:solidFill>
          <a:ln>
            <a:noFill/>
          </a:ln>
          <a:effectLst>
            <a:outerShdw blurRad="76200" rotWithShape="0" algn="bl" dir="5400000" dist="19050">
              <a:srgbClr val="000000">
                <a:alpha val="1176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85"/>
          <p:cNvSpPr/>
          <p:nvPr/>
        </p:nvSpPr>
        <p:spPr>
          <a:xfrm>
            <a:off x="609600" y="2851696"/>
            <a:ext cx="3810000" cy="244375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rotWithShape="0" algn="bl" dir="5400000" dist="19050">
              <a:srgbClr val="000000">
                <a:alpha val="1176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85"/>
          <p:cNvSpPr/>
          <p:nvPr/>
        </p:nvSpPr>
        <p:spPr>
          <a:xfrm>
            <a:off x="4724400" y="2851696"/>
            <a:ext cx="3810000" cy="244375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rotWithShape="0" algn="bl" dir="5400000" dist="19050">
              <a:srgbClr val="000000">
                <a:alpha val="1176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85"/>
          <p:cNvSpPr/>
          <p:nvPr/>
        </p:nvSpPr>
        <p:spPr>
          <a:xfrm>
            <a:off x="609600" y="609600"/>
            <a:ext cx="8083296" cy="445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綠界支付 - 編碼與兼容性處理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85"/>
          <p:cNvSpPr/>
          <p:nvPr/>
        </p:nvSpPr>
        <p:spPr>
          <a:xfrm>
            <a:off x="952500" y="1588740"/>
            <a:ext cx="7422642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⚙️ 關鍵設定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85"/>
          <p:cNvSpPr/>
          <p:nvPr/>
        </p:nvSpPr>
        <p:spPr>
          <a:xfrm>
            <a:off x="952500" y="1845915"/>
            <a:ext cx="72771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" sz="135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request.setCharacterEncoding("UTF-8")</a:t>
            </a:r>
            <a:r>
              <a:rPr b="0" i="0" lang="en" sz="135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- 強制設定回調請求編碼，避免中文或特殊符號驗證失敗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85"/>
          <p:cNvSpPr/>
          <p:nvPr/>
        </p:nvSpPr>
        <p:spPr>
          <a:xfrm>
            <a:off x="914400" y="3156496"/>
            <a:ext cx="326440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🌍 UTF-8 編碼需求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85"/>
          <p:cNvSpPr/>
          <p:nvPr/>
        </p:nvSpPr>
        <p:spPr>
          <a:xfrm>
            <a:off x="1219200" y="3413671"/>
            <a:ext cx="2895600" cy="1576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Char char="•"/>
            </a:pPr>
            <a:r>
              <a:rPr b="0" i="0" lang="en" sz="114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中文字符正確識別</a:t>
            </a:r>
            <a:endParaRPr b="0" i="0" sz="11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Char char="•"/>
            </a:pPr>
            <a:r>
              <a:rPr b="0" i="0" lang="en" sz="114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特殊符號完整保留</a:t>
            </a:r>
            <a:endParaRPr b="0" i="0" sz="11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Char char="•"/>
            </a:pPr>
            <a:r>
              <a:rPr b="0" i="0" lang="en" sz="114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CheckMacValue 簽章不失敗</a:t>
            </a:r>
            <a:endParaRPr b="0" i="0" sz="11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Char char="•"/>
            </a:pPr>
            <a:r>
              <a:rPr b="0" i="0" lang="en" sz="114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訂單備註與商品名稱</a:t>
            </a:r>
            <a:endParaRPr b="0" i="0" sz="11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85"/>
          <p:cNvSpPr/>
          <p:nvPr/>
        </p:nvSpPr>
        <p:spPr>
          <a:xfrm>
            <a:off x="5029200" y="3156496"/>
            <a:ext cx="326440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🎫 CustomField1 機制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85"/>
          <p:cNvSpPr/>
          <p:nvPr/>
        </p:nvSpPr>
        <p:spPr>
          <a:xfrm>
            <a:off x="5334000" y="3413671"/>
            <a:ext cx="2895600" cy="1576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Char char="•"/>
            </a:pPr>
            <a:r>
              <a:rPr b="0" i="0" lang="en" sz="114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傳遞使用者 ID 到綠界</a:t>
            </a:r>
            <a:endParaRPr b="0" i="0" sz="11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Char char="•"/>
            </a:pPr>
            <a:r>
              <a:rPr b="0" i="0" lang="en" sz="114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回調時綠界帶回此值</a:t>
            </a:r>
            <a:endParaRPr b="0" i="0" sz="11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Char char="•"/>
            </a:pPr>
            <a:r>
              <a:rPr b="0" i="0" lang="en" sz="114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用以正確對應訂單</a:t>
            </a:r>
            <a:endParaRPr b="0" i="0" sz="11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0"/>
              <a:buFont typeface="Arial"/>
              <a:buChar char="•"/>
            </a:pPr>
            <a:r>
              <a:rPr b="0" i="0" lang="en" sz="114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安全識別購買者</a:t>
            </a:r>
            <a:endParaRPr b="0" i="0" sz="11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6"/>
          <p:cNvSpPr/>
          <p:nvPr/>
        </p:nvSpPr>
        <p:spPr>
          <a:xfrm>
            <a:off x="609600" y="1283940"/>
            <a:ext cx="3810000" cy="244375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rotWithShape="0" algn="bl" dir="5400000" dist="19050">
              <a:srgbClr val="000000">
                <a:alpha val="1176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86"/>
          <p:cNvSpPr/>
          <p:nvPr/>
        </p:nvSpPr>
        <p:spPr>
          <a:xfrm>
            <a:off x="4724400" y="1283940"/>
            <a:ext cx="3810000" cy="244375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rotWithShape="0" algn="bl" dir="5400000" dist="19050">
              <a:srgbClr val="000000">
                <a:alpha val="1176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86"/>
          <p:cNvSpPr/>
          <p:nvPr/>
        </p:nvSpPr>
        <p:spPr>
          <a:xfrm>
            <a:off x="609600" y="3880098"/>
            <a:ext cx="7924800" cy="141535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rotWithShape="0" algn="bl" dir="5400000" dist="19050">
              <a:srgbClr val="000000">
                <a:alpha val="1176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86"/>
          <p:cNvSpPr/>
          <p:nvPr/>
        </p:nvSpPr>
        <p:spPr>
          <a:xfrm>
            <a:off x="609600" y="609600"/>
            <a:ext cx="8083296" cy="445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綠界支付 - 安全最佳實踐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86"/>
          <p:cNvSpPr/>
          <p:nvPr/>
        </p:nvSpPr>
        <p:spPr>
          <a:xfrm>
            <a:off x="914400" y="1588740"/>
            <a:ext cx="326440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🔐 簽章驗證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86"/>
          <p:cNvSpPr/>
          <p:nvPr/>
        </p:nvSpPr>
        <p:spPr>
          <a:xfrm>
            <a:off x="1219200" y="1845915"/>
            <a:ext cx="2895600" cy="1576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✓ 每筆交易必須驗證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✓ SHA-256 加密算法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✓ 參數完整性檢查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✓ 防止資料竄改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86"/>
          <p:cNvSpPr/>
          <p:nvPr/>
        </p:nvSpPr>
        <p:spPr>
          <a:xfrm>
            <a:off x="5029200" y="1588740"/>
            <a:ext cx="326440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🛡️ 資訊安全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86"/>
          <p:cNvSpPr/>
          <p:nvPr/>
        </p:nvSpPr>
        <p:spPr>
          <a:xfrm>
            <a:off x="5334000" y="1845915"/>
            <a:ext cx="2895600" cy="1576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✓ HTTPS 加密傳輸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✓ 敏感資訊保護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✓ API Key 機密管理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✓ 日誌記錄與審計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86"/>
          <p:cNvSpPr/>
          <p:nvPr/>
        </p:nvSpPr>
        <p:spPr>
          <a:xfrm>
            <a:off x="914400" y="4184898"/>
            <a:ext cx="7461504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💡 開發提示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86"/>
          <p:cNvSpPr/>
          <p:nvPr/>
        </p:nvSpPr>
        <p:spPr>
          <a:xfrm>
            <a:off x="914400" y="4442073"/>
            <a:ext cx="73152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測試環境中，如遇編碼不一致且交易成功 (RtnCode=1)，可暫時允許略過簽章驗證以便除錯。生產環境必須啟用嚴格驗證。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7"/>
          <p:cNvSpPr/>
          <p:nvPr/>
        </p:nvSpPr>
        <p:spPr>
          <a:xfrm>
            <a:off x="609600" y="1283940"/>
            <a:ext cx="7924800" cy="1415355"/>
          </a:xfrm>
          <a:prstGeom prst="rect">
            <a:avLst/>
          </a:prstGeom>
          <a:solidFill>
            <a:srgbClr val="DBEAFE"/>
          </a:solidFill>
          <a:ln>
            <a:noFill/>
          </a:ln>
          <a:effectLst>
            <a:outerShdw blurRad="76200" rotWithShape="0" algn="bl" dir="5400000" dist="19050">
              <a:srgbClr val="000000">
                <a:alpha val="1176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87"/>
          <p:cNvSpPr/>
          <p:nvPr/>
        </p:nvSpPr>
        <p:spPr>
          <a:xfrm>
            <a:off x="609600" y="2851696"/>
            <a:ext cx="3810000" cy="244375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rotWithShape="0" algn="bl" dir="5400000" dist="19050">
              <a:srgbClr val="000000">
                <a:alpha val="1176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87"/>
          <p:cNvSpPr/>
          <p:nvPr/>
        </p:nvSpPr>
        <p:spPr>
          <a:xfrm>
            <a:off x="4724400" y="2851696"/>
            <a:ext cx="3810000" cy="244375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rotWithShape="0" algn="bl" dir="5400000" dist="19050">
              <a:srgbClr val="000000">
                <a:alpha val="1176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87"/>
          <p:cNvSpPr/>
          <p:nvPr/>
        </p:nvSpPr>
        <p:spPr>
          <a:xfrm>
            <a:off x="609600" y="5447854"/>
            <a:ext cx="7924800" cy="141535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rotWithShape="0" algn="bl" dir="5400000" dist="19050">
              <a:srgbClr val="000000">
                <a:alpha val="1176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87"/>
          <p:cNvSpPr/>
          <p:nvPr/>
        </p:nvSpPr>
        <p:spPr>
          <a:xfrm>
            <a:off x="609600" y="609600"/>
            <a:ext cx="8083296" cy="445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本地開發環境設定重點 - Ngrok 外網穿透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87"/>
          <p:cNvSpPr/>
          <p:nvPr/>
        </p:nvSpPr>
        <p:spPr>
          <a:xfrm>
            <a:off x="952500" y="1588740"/>
            <a:ext cx="7422642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⚠️ 重要提示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87"/>
          <p:cNvSpPr/>
          <p:nvPr/>
        </p:nvSpPr>
        <p:spPr>
          <a:xfrm>
            <a:off x="952500" y="1845915"/>
            <a:ext cx="72771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" sz="135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綠界回調 URL 不能使用 localhost！</a:t>
            </a:r>
            <a:r>
              <a:rPr b="0" i="0" lang="en" sz="135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必須使用公開可訪問的網址，本地開發環境使用 Ngrok 建立外網穿透隧道</a:t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87"/>
          <p:cNvSpPr/>
          <p:nvPr/>
        </p:nvSpPr>
        <p:spPr>
          <a:xfrm>
            <a:off x="914400" y="3156496"/>
            <a:ext cx="326440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🌐 Ngrok 設定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87"/>
          <p:cNvSpPr/>
          <p:nvPr/>
        </p:nvSpPr>
        <p:spPr>
          <a:xfrm>
            <a:off x="1219200" y="3413671"/>
            <a:ext cx="2895600" cy="1576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下載並安裝 Ngrok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執行：</a:t>
            </a:r>
            <a:r>
              <a:rPr b="1" i="0" lang="en" sz="135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ngrok http 8080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取得公開 URL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格式：</a:t>
            </a:r>
            <a:r>
              <a:rPr b="0" i="0" lang="en" sz="1350" u="none" cap="none" strike="noStrike">
                <a:solidFill>
                  <a:srgbClr val="F59E0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https://xxxxx.ngrok-free.dev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87"/>
          <p:cNvSpPr/>
          <p:nvPr/>
        </p:nvSpPr>
        <p:spPr>
          <a:xfrm>
            <a:off x="5029200" y="3156496"/>
            <a:ext cx="326440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⚙️ 配置範例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87"/>
          <p:cNvSpPr/>
          <p:nvPr/>
        </p:nvSpPr>
        <p:spPr>
          <a:xfrm>
            <a:off x="5334000" y="3413671"/>
            <a:ext cx="2895600" cy="1576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Char char="•"/>
            </a:pPr>
            <a:r>
              <a:rPr b="1" i="0" lang="en" sz="135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application.properties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F59E0B"/>
              </a:buClr>
              <a:buSzPts val="1350"/>
              <a:buFont typeface="Arial"/>
              <a:buChar char="•"/>
            </a:pPr>
            <a:r>
              <a:rPr b="0" i="0" lang="en" sz="1350" u="none" cap="none" strike="noStrike">
                <a:solidFill>
                  <a:srgbClr val="F59E0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ecpay.return.url=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F59E0B"/>
              </a:buClr>
              <a:buSzPts val="1350"/>
              <a:buFont typeface="Arial"/>
              <a:buChar char="•"/>
            </a:pPr>
            <a:r>
              <a:rPr b="0" i="0" lang="en" sz="1350" u="none" cap="none" strike="noStrike">
                <a:solidFill>
                  <a:srgbClr val="F59E0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https://gayla-unbriefed-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F59E0B"/>
              </a:buClr>
              <a:buSzPts val="1350"/>
              <a:buFont typeface="Arial"/>
              <a:buChar char="•"/>
            </a:pPr>
            <a:r>
              <a:rPr b="0" i="0" lang="en" sz="1350" u="none" cap="none" strike="noStrike">
                <a:solidFill>
                  <a:srgbClr val="F59E0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unreluctantly.ngrok-free.dev/notify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87"/>
          <p:cNvSpPr/>
          <p:nvPr/>
        </p:nvSpPr>
        <p:spPr>
          <a:xfrm>
            <a:off x="914400" y="5752654"/>
            <a:ext cx="7461504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✅ 測試流程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87"/>
          <p:cNvSpPr/>
          <p:nvPr/>
        </p:nvSpPr>
        <p:spPr>
          <a:xfrm>
            <a:off x="914400" y="6009829"/>
            <a:ext cx="73152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啟動 Ngrok → 更新 application.properties 配置 → 重啟 Spring Boot 應用 → 完成綠界支付流程測試 → 生產環境時更改為真實域名</a:t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8"/>
          <p:cNvSpPr/>
          <p:nvPr/>
        </p:nvSpPr>
        <p:spPr>
          <a:xfrm>
            <a:off x="609600" y="609600"/>
            <a:ext cx="8083296" cy="445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系統整體架構流程圖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88"/>
          <p:cNvSpPr/>
          <p:nvPr/>
        </p:nvSpPr>
        <p:spPr>
          <a:xfrm>
            <a:off x="3532747" y="1283940"/>
            <a:ext cx="2078358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👤 用戶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88"/>
          <p:cNvSpPr/>
          <p:nvPr/>
        </p:nvSpPr>
        <p:spPr>
          <a:xfrm>
            <a:off x="3532747" y="1558230"/>
            <a:ext cx="2078358" cy="487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↓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88"/>
          <p:cNvSpPr/>
          <p:nvPr/>
        </p:nvSpPr>
        <p:spPr>
          <a:xfrm>
            <a:off x="3532747" y="2045791"/>
            <a:ext cx="2078358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🛒 前端（購物車頁面）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88"/>
          <p:cNvSpPr/>
          <p:nvPr/>
        </p:nvSpPr>
        <p:spPr>
          <a:xfrm>
            <a:off x="3532747" y="2320082"/>
            <a:ext cx="2078358" cy="487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↓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88"/>
          <p:cNvSpPr/>
          <p:nvPr/>
        </p:nvSpPr>
        <p:spPr>
          <a:xfrm>
            <a:off x="3532747" y="2807643"/>
            <a:ext cx="2078358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📡 後端 Spring Boot API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88"/>
          <p:cNvSpPr/>
          <p:nvPr/>
        </p:nvSpPr>
        <p:spPr>
          <a:xfrm>
            <a:off x="3532747" y="3081933"/>
            <a:ext cx="2078358" cy="487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↓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88"/>
          <p:cNvSpPr/>
          <p:nvPr/>
        </p:nvSpPr>
        <p:spPr>
          <a:xfrm>
            <a:off x="3532747" y="3569494"/>
            <a:ext cx="2078358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💳 綠界支付網關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8"/>
          <p:cNvSpPr/>
          <p:nvPr/>
        </p:nvSpPr>
        <p:spPr>
          <a:xfrm>
            <a:off x="3532747" y="3843784"/>
            <a:ext cx="2078358" cy="487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59E0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↓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88"/>
          <p:cNvSpPr/>
          <p:nvPr/>
        </p:nvSpPr>
        <p:spPr>
          <a:xfrm>
            <a:off x="3532747" y="4331345"/>
            <a:ext cx="2078358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✅ 訂單建立與紀錄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9"/>
          <p:cNvSpPr/>
          <p:nvPr/>
        </p:nvSpPr>
        <p:spPr>
          <a:xfrm>
            <a:off x="609600" y="1610767"/>
            <a:ext cx="3810000" cy="244375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rotWithShape="0" algn="bl" dir="5400000" dist="19050">
              <a:srgbClr val="000000">
                <a:alpha val="1176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89"/>
          <p:cNvSpPr/>
          <p:nvPr/>
        </p:nvSpPr>
        <p:spPr>
          <a:xfrm>
            <a:off x="4724400" y="1610767"/>
            <a:ext cx="3810000" cy="244375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rotWithShape="0" algn="bl" dir="5400000" dist="19050">
              <a:srgbClr val="000000">
                <a:alpha val="1176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89"/>
          <p:cNvSpPr/>
          <p:nvPr/>
        </p:nvSpPr>
        <p:spPr>
          <a:xfrm>
            <a:off x="609600" y="609600"/>
            <a:ext cx="8083296" cy="445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專案技術亮點與成果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89"/>
          <p:cNvSpPr/>
          <p:nvPr/>
        </p:nvSpPr>
        <p:spPr>
          <a:xfrm>
            <a:off x="914400" y="1915567"/>
            <a:ext cx="326440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🎯 核心亮點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89"/>
          <p:cNvSpPr/>
          <p:nvPr/>
        </p:nvSpPr>
        <p:spPr>
          <a:xfrm>
            <a:off x="1219200" y="2172742"/>
            <a:ext cx="2895600" cy="1576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完整的多賣家拆單系統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JWT 安全認證與權限管理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SHA-256 支付簽章機制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RESTful API 設計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89"/>
          <p:cNvSpPr/>
          <p:nvPr/>
        </p:nvSpPr>
        <p:spPr>
          <a:xfrm>
            <a:off x="5029200" y="1915567"/>
            <a:ext cx="3264408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563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📊 成果展示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89"/>
          <p:cNvSpPr/>
          <p:nvPr/>
        </p:nvSpPr>
        <p:spPr>
          <a:xfrm>
            <a:off x="5334000" y="2172742"/>
            <a:ext cx="2895600" cy="1576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支援多支付方式整合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高效的資料庫查詢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前後端完整分離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1F29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生產環境可部署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132796" y="54086"/>
            <a:ext cx="1503848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重設密碼</a:t>
            </a:r>
            <a:endParaRPr b="1"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點選[忘記密碼]，輸入Email按下發送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點選郵件裡的連結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輸入新密碼就可以完成重設了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5" name="Google Shape;10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1878" y="155296"/>
            <a:ext cx="2642566" cy="219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52" y="1877178"/>
            <a:ext cx="2980807" cy="140273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Google Shape;10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7820" y="2932507"/>
            <a:ext cx="2220981" cy="2162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81558"/>
            <a:ext cx="1735761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登入系統</a:t>
            </a:r>
            <a:endParaRPr b="1"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輸入您的帳號密碼，例如：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帳號：b1@gmail.com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密碼：a1234567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按下「登入」按鈕後，進入商城首頁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6578" y="778753"/>
            <a:ext cx="3180425" cy="3571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